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604" r:id="rId3"/>
    <p:sldId id="262" r:id="rId4"/>
    <p:sldId id="600" r:id="rId5"/>
    <p:sldId id="60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E34A5A-CF05-909F-3963-CDB5055D56F6}" name="Grace Jensen" initials="GJ" userId="S::Grace.Jensen@utas.edu.au::fb3a83b2-ac3a-4ebb-8a21-c14d2a0df9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079"/>
    <a:srgbClr val="1E4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2817" autoAdjust="0"/>
  </p:normalViewPr>
  <p:slideViewPr>
    <p:cSldViewPr snapToGrid="0">
      <p:cViewPr varScale="1">
        <p:scale>
          <a:sx n="60" d="100"/>
          <a:sy n="60" d="100"/>
        </p:scale>
        <p:origin x="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A957-D605-443F-B9C0-BA2E82821C58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D89F-E798-4948-B4D0-E91F99DF2F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37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>
                <a:latin typeface="Arial" panose="020B0604020202020204" pitchFamily="34" charset="0"/>
              </a:rPr>
              <a:t>Lit review from 1955 to now</a:t>
            </a:r>
          </a:p>
          <a:p>
            <a:r>
              <a:rPr lang="en-AU" altLang="en-US" dirty="0">
                <a:latin typeface="Arial" panose="020B0604020202020204" pitchFamily="34" charset="0"/>
              </a:rPr>
              <a:t>Stakeholders included chemical pathologists, radiologist, surgeons, GPs and of course endocrinologists</a:t>
            </a:r>
          </a:p>
          <a:p>
            <a:r>
              <a:rPr lang="en-AU" altLang="en-US" dirty="0">
                <a:latin typeface="Arial" panose="020B0604020202020204" pitchFamily="34" charset="0"/>
              </a:rPr>
              <a:t>Experts include key members of the Endocrine Society Practice Guidelines panel, Prof Funder and Prof </a:t>
            </a:r>
            <a:r>
              <a:rPr lang="en-AU" altLang="en-US" dirty="0" err="1">
                <a:latin typeface="Arial" panose="020B0604020202020204" pitchFamily="34" charset="0"/>
              </a:rPr>
              <a:t>Stowasser</a:t>
            </a:r>
            <a:r>
              <a:rPr lang="en-AU" altLang="en-US" dirty="0">
                <a:latin typeface="Arial" panose="020B0604020202020204" pitchFamily="34" charset="0"/>
              </a:rPr>
              <a:t> in Australia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675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76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33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99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C895-60C0-AE65-204C-39BBF0BF0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105E2-C53E-07D8-4842-1A5E7113A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D6E46-1855-AB43-E72C-BDF57166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3E7F-3A9C-5918-9F00-54ABD436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411B1-DA67-89D6-8621-8FCB72BB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1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E6C0-F26F-8768-A590-A9447309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30C71-8432-188B-0980-CC00752FD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4EFFA-B63B-2ECC-2CE7-A0C58B05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57A3-0AAD-B90D-244E-D97574B7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50C47-7BC0-D4A5-9D25-DDEC4B0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80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562C0-58AA-49C9-6082-CADDACCA5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9ED93-4F4D-BB3D-F7E8-52F74C8EC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3125C-0629-F479-5353-A98B8741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39D6-F603-8E45-33AC-1124859F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65448-2C0A-C88D-544B-C7E052D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73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B4B7-A87A-68AC-216B-57934C40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4894-7811-89F5-BD27-1EE24D7AC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D87E-A259-E8F0-7BE5-F03BB6C0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4306-21FD-B531-0D47-1D018B76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FAB9-94B9-A1DA-547B-C094A4F7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3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74DE-BD4B-2616-0493-45F1A310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6FF25-5ABE-8401-4B80-AB2EBAFB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9FE1-53EA-A203-D057-3C04D2A5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BC917-E75E-A6D6-8D37-B14A54AF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58294-85D8-D12F-851A-DCFF92DD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69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3442-7790-4E3C-F317-2AF2719B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5D74E-E848-5BB2-1D91-DC2C40D20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D9F0D-FB8E-601B-DFC6-0C70DA151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86AB7-1669-452B-85A1-C6D5EA54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61C64-E0DF-76CE-DD82-F980B44F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EB8EC-D11F-D53F-8EC1-ECAB2FA5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30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B338-B7FB-78C5-FB07-F4241742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6A3C-9256-C74A-A43F-3821AB18D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DB807-49A4-B7C4-1194-F96E4FC1D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E1068-1B26-C686-2AB4-B3C222A66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EB1E-383F-2B74-3E42-FF8C34024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3B13D-7F59-9483-CD94-AE5E2745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AF4B7A-8E77-6DD8-0E2B-CE3D505C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0D516B-F9CA-B81B-D1EE-A1E17AA1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55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EF57-B165-B0FB-5390-AC65FDFAF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1BD64-0D02-4564-31D6-F281D604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3770D-6BF7-820B-F009-6566628F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98149-4EB2-6D80-60BA-3DC625D1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8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855ED-B07C-9D91-D91B-AABD3BDB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1CF88-B13C-5A16-76E9-7EA3CD02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0B23-1A6D-E5FD-292B-63061CC3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78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E192-8DD9-4507-AB54-C0069D38D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D13AF-EB55-4414-81CC-CD8E15D8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C5541-6245-366F-1E62-9FF597A4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A2120-18D8-4619-C2A1-59224519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049F-9C97-1F2C-B682-29D07672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C3988-EE2A-0549-3E9A-606FF4B0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6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F7FF-D45A-D092-ABE0-A2D6070E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C0B18-2F14-560E-C12C-B176F95F0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C21B6-584C-170C-5FDA-0ADBBFC73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586C3-24DA-38A0-9962-88029DAE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01E2F-6C27-06E1-30AA-80BACF832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B8405-D9B6-2C07-4989-24665316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806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54169-C3C1-4382-12C0-01E4E3A9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5F516-579A-B823-16B1-FA48F245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26535-836E-FE9A-C970-895BBD1B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00E0-3F7B-444B-85EE-C4F51AED213E}" type="datetimeFigureOut">
              <a:rPr lang="en-AU" smtClean="0"/>
              <a:t>26/03/2024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4D21C-A864-61E5-D59A-D9715F902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99193-FE95-68B5-626F-57481E17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59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D843-4980-06C4-E999-4AB088DC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1233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A cluster-</a:t>
            </a:r>
            <a:r>
              <a:rPr lang="en-US" sz="3600" b="1" dirty="0" err="1">
                <a:cs typeface="Times New Roman" panose="02020603050405020304" pitchFamily="18" charset="0"/>
              </a:rPr>
              <a:t>randomised</a:t>
            </a:r>
            <a:r>
              <a:rPr lang="en-US" sz="3600" b="1" dirty="0">
                <a:cs typeface="Times New Roman" panose="02020603050405020304" pitchFamily="18" charset="0"/>
              </a:rPr>
              <a:t> controlled trial, implementing </a:t>
            </a:r>
            <a:r>
              <a:rPr lang="en-US" sz="3600" b="1" dirty="0" err="1">
                <a:cs typeface="Times New Roman" panose="02020603050405020304" pitchFamily="18" charset="0"/>
              </a:rPr>
              <a:t>CONn</a:t>
            </a:r>
            <a:r>
              <a:rPr lang="en-US" sz="3600" b="1" dirty="0">
                <a:cs typeface="Times New Roman" panose="02020603050405020304" pitchFamily="18" charset="0"/>
              </a:rPr>
              <a:t> Syndrome screening and Evaluation in Primary care (CONSEP)</a:t>
            </a:r>
            <a:endParaRPr lang="en-AU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5E20F-323B-39B6-86CD-0C0E4756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9447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750CCB1B-6661-F96D-A57D-EA3B334132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</p:spPr>
      </p:pic>
      <p:pic>
        <p:nvPicPr>
          <p:cNvPr id="5" name="Graphic 5">
            <a:extLst>
              <a:ext uri="{FF2B5EF4-FFF2-40B4-BE49-F238E27FC236}">
                <a16:creationId xmlns:a16="http://schemas.microsoft.com/office/drawing/2014/main" id="{08C42B55-529C-AFEF-2580-B5688AA2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56" y="347821"/>
            <a:ext cx="2124075" cy="40449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9D5079B-1E3F-B1DA-A657-68A19D657A1D}"/>
              </a:ext>
            </a:extLst>
          </p:cNvPr>
          <p:cNvGrpSpPr/>
          <p:nvPr/>
        </p:nvGrpSpPr>
        <p:grpSpPr>
          <a:xfrm>
            <a:off x="0" y="5531484"/>
            <a:ext cx="12191999" cy="1326516"/>
            <a:chOff x="0" y="5531484"/>
            <a:chExt cx="12191999" cy="13265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7DC75-CDEB-06A1-9A8E-01CEA56C872A}"/>
                </a:ext>
              </a:extLst>
            </p:cNvPr>
            <p:cNvSpPr/>
            <p:nvPr/>
          </p:nvSpPr>
          <p:spPr>
            <a:xfrm>
              <a:off x="997742" y="5531485"/>
              <a:ext cx="11194257" cy="1326515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6" name="Picture 5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3932FD5-E0ED-9633-53E2-416567F74D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1" t="25226" r="65302" b="26220"/>
            <a:stretch/>
          </p:blipFill>
          <p:spPr>
            <a:xfrm>
              <a:off x="993962" y="5667566"/>
              <a:ext cx="3933450" cy="1139127"/>
            </a:xfrm>
            <a:prstGeom prst="rect">
              <a:avLst/>
            </a:prstGeom>
          </p:spPr>
        </p:pic>
        <p:pic>
          <p:nvPicPr>
            <p:cNvPr id="9" name="Picture 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D1778FC-CA6E-53E2-6E16-B807D14D5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85"/>
            <a:stretch/>
          </p:blipFill>
          <p:spPr>
            <a:xfrm flipH="1">
              <a:off x="0" y="5531485"/>
              <a:ext cx="997743" cy="132651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3158BB-FB27-8F1D-2CEE-DD369966BE78}"/>
                </a:ext>
              </a:extLst>
            </p:cNvPr>
            <p:cNvSpPr/>
            <p:nvPr/>
          </p:nvSpPr>
          <p:spPr>
            <a:xfrm>
              <a:off x="498871" y="5531484"/>
              <a:ext cx="498872" cy="889159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4" name="Picture 1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DE3D0F6-E00E-0B0C-E8DA-E77B9AA28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28" t="24713" r="27926" b="28558"/>
            <a:stretch/>
          </p:blipFill>
          <p:spPr>
            <a:xfrm>
              <a:off x="6730312" y="5788626"/>
              <a:ext cx="2157957" cy="1021380"/>
            </a:xfrm>
            <a:prstGeom prst="rect">
              <a:avLst/>
            </a:prstGeom>
          </p:spPr>
        </p:pic>
        <p:pic>
          <p:nvPicPr>
            <p:cNvPr id="17" name="Picture 16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98D545A-48AC-098A-5DAA-D1DE983C7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75" t="31851" r="47909" b="34610"/>
            <a:stretch/>
          </p:blipFill>
          <p:spPr>
            <a:xfrm>
              <a:off x="4738332" y="5890450"/>
              <a:ext cx="1813816" cy="659071"/>
            </a:xfrm>
            <a:prstGeom prst="rect">
              <a:avLst/>
            </a:prstGeom>
          </p:spPr>
        </p:pic>
        <p:pic>
          <p:nvPicPr>
            <p:cNvPr id="19" name="Picture 1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C6786248-F8DC-5995-95DA-15DEDA31A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61" t="29482" r="6595" b="35398"/>
            <a:stretch/>
          </p:blipFill>
          <p:spPr>
            <a:xfrm>
              <a:off x="9093381" y="5788626"/>
              <a:ext cx="2331718" cy="824795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B0C64E7-0DF6-B734-4B94-F2EBC68FD46A}"/>
              </a:ext>
            </a:extLst>
          </p:cNvPr>
          <p:cNvSpPr txBox="1"/>
          <p:nvPr/>
        </p:nvSpPr>
        <p:spPr>
          <a:xfrm>
            <a:off x="3915731" y="4131652"/>
            <a:ext cx="4651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Local presenter information</a:t>
            </a:r>
          </a:p>
        </p:txBody>
      </p:sp>
    </p:spTree>
    <p:extLst>
      <p:ext uri="{BB962C8B-B14F-4D97-AF65-F5344CB8AC3E}">
        <p14:creationId xmlns:p14="http://schemas.microsoft.com/office/powerpoint/2010/main" val="7195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1DE8F5-4887-BAFB-6FBD-A1DF4126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58" y="-97122"/>
            <a:ext cx="10647390" cy="1325563"/>
          </a:xfrm>
        </p:spPr>
        <p:txBody>
          <a:bodyPr>
            <a:normAutofit/>
          </a:bodyPr>
          <a:lstStyle/>
          <a:p>
            <a:r>
              <a:rPr lang="en-US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What is CONSEP?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D7B4893-8167-409D-96EF-1F7BE52CFA9B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D8F43-4252-2B1F-EDD6-D017F1D25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28" y="1334358"/>
            <a:ext cx="11421141" cy="540918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CONSEP aims to increase screening and diagnosis of primary aldosteronism in people living with hypertension who attend general practice.</a:t>
            </a:r>
          </a:p>
          <a:p>
            <a:pPr marL="0" indent="0">
              <a:lnSpc>
                <a:spcPct val="100000"/>
              </a:lnSpc>
              <a:buNone/>
            </a:pPr>
            <a:endParaRPr lang="en-AU" sz="1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Intervention Arm</a:t>
            </a:r>
          </a:p>
          <a:p>
            <a:pPr>
              <a:lnSpc>
                <a:spcPct val="100000"/>
              </a:lnSpc>
            </a:pPr>
            <a:r>
              <a:rPr lang="en-A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Screening facilitated with a clinical decision support tool (Guideline-Based Requesting - GBR) integrated into Best Practice.</a:t>
            </a:r>
          </a:p>
          <a:p>
            <a:pPr marL="0" indent="0">
              <a:lnSpc>
                <a:spcPct val="100000"/>
              </a:lnSpc>
              <a:buNone/>
            </a:pPr>
            <a:endParaRPr lang="en-A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cs typeface="Times New Roman" panose="02020603050405020304" pitchFamily="18" charset="0"/>
              </a:rPr>
              <a:t>Control Arm</a:t>
            </a:r>
          </a:p>
          <a:p>
            <a:pPr>
              <a:lnSpc>
                <a:spcPct val="100000"/>
              </a:lnSpc>
            </a:pPr>
            <a:r>
              <a:rPr lang="en-AU" sz="2000" dirty="0">
                <a:cs typeface="Times New Roman" panose="02020603050405020304" pitchFamily="18" charset="0"/>
              </a:rPr>
              <a:t>Screening using standard pathology requesting in Best Practice.</a:t>
            </a:r>
            <a:endParaRPr lang="en-AU" sz="2000" dirty="0"/>
          </a:p>
          <a:p>
            <a:pPr marL="457200" indent="223520" algn="just">
              <a:lnSpc>
                <a:spcPct val="115000"/>
              </a:lnSpc>
            </a:pPr>
            <a:endParaRPr lang="en-A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1A9CAEE-7B14-4F4F-90BC-B8457763FD23}"/>
              </a:ext>
            </a:extLst>
          </p:cNvPr>
          <p:cNvGrpSpPr/>
          <p:nvPr/>
        </p:nvGrpSpPr>
        <p:grpSpPr>
          <a:xfrm>
            <a:off x="470213" y="1561685"/>
            <a:ext cx="9402231" cy="4741405"/>
            <a:chOff x="1032850" y="4314015"/>
            <a:chExt cx="9402231" cy="474140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659359-5930-4C72-B6C2-D5B16B840139}"/>
                </a:ext>
              </a:extLst>
            </p:cNvPr>
            <p:cNvSpPr txBox="1"/>
            <p:nvPr/>
          </p:nvSpPr>
          <p:spPr>
            <a:xfrm>
              <a:off x="3386328" y="4314015"/>
              <a:ext cx="179519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Intervention Arm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3B2B66-6965-4A2F-9C50-9A28BFA27020}"/>
                </a:ext>
              </a:extLst>
            </p:cNvPr>
            <p:cNvSpPr txBox="1"/>
            <p:nvPr/>
          </p:nvSpPr>
          <p:spPr>
            <a:xfrm>
              <a:off x="7584514" y="4320300"/>
              <a:ext cx="179519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Control Arm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FB2E27-9E89-49A8-A72B-F944A811A17B}"/>
                </a:ext>
              </a:extLst>
            </p:cNvPr>
            <p:cNvSpPr txBox="1"/>
            <p:nvPr/>
          </p:nvSpPr>
          <p:spPr>
            <a:xfrm>
              <a:off x="2366444" y="4980265"/>
              <a:ext cx="3842500" cy="14773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  <a:p>
              <a:r>
                <a:rPr lang="en-US" dirty="0"/>
                <a:t>Introduction to CONSEP trial and PA screening (20 -30 min)</a:t>
              </a:r>
            </a:p>
            <a:p>
              <a:r>
                <a:rPr lang="en-AU" dirty="0"/>
                <a:t>GBR switch on</a:t>
              </a:r>
            </a:p>
            <a:p>
              <a:r>
                <a:rPr lang="en-AU" dirty="0"/>
                <a:t>GBR user education (10 -20 min)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C7BB0A4-5ABC-4EF2-962E-4678EF2399A2}"/>
                </a:ext>
              </a:extLst>
            </p:cNvPr>
            <p:cNvCxnSpPr/>
            <p:nvPr/>
          </p:nvCxnSpPr>
          <p:spPr>
            <a:xfrm flipH="1">
              <a:off x="4294864" y="4677567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94D18D2-8382-4C09-8898-93A3F66C0AEE}"/>
                </a:ext>
              </a:extLst>
            </p:cNvPr>
            <p:cNvCxnSpPr/>
            <p:nvPr/>
          </p:nvCxnSpPr>
          <p:spPr>
            <a:xfrm flipH="1">
              <a:off x="8492684" y="4691431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A667D86-F98A-4BB4-B4D2-18461BF135FB}"/>
                </a:ext>
              </a:extLst>
            </p:cNvPr>
            <p:cNvSpPr txBox="1"/>
            <p:nvPr/>
          </p:nvSpPr>
          <p:spPr>
            <a:xfrm>
              <a:off x="6550287" y="4978184"/>
              <a:ext cx="3863648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  <a:p>
              <a:r>
                <a:rPr lang="en-US" dirty="0"/>
                <a:t>Introduction to CONSEP trial and PA screening (20 -30 min)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0C9BCF-E2A1-4A18-A3C9-4BCE0B111CFE}"/>
                </a:ext>
              </a:extLst>
            </p:cNvPr>
            <p:cNvSpPr txBox="1"/>
            <p:nvPr/>
          </p:nvSpPr>
          <p:spPr>
            <a:xfrm>
              <a:off x="1032850" y="5447998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746A69C-BDDB-4D04-97D3-E23B47D7FF6E}"/>
                </a:ext>
              </a:extLst>
            </p:cNvPr>
            <p:cNvSpPr txBox="1"/>
            <p:nvPr/>
          </p:nvSpPr>
          <p:spPr>
            <a:xfrm>
              <a:off x="1032852" y="7095926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2D9B2BA-1CAC-4775-ADA8-AC0319C22AC0}"/>
                </a:ext>
              </a:extLst>
            </p:cNvPr>
            <p:cNvSpPr txBox="1"/>
            <p:nvPr/>
          </p:nvSpPr>
          <p:spPr>
            <a:xfrm>
              <a:off x="1032852" y="7890804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12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BE1470-4ED1-4E09-A867-1572016139C8}"/>
                </a:ext>
              </a:extLst>
            </p:cNvPr>
            <p:cNvSpPr txBox="1"/>
            <p:nvPr/>
          </p:nvSpPr>
          <p:spPr>
            <a:xfrm>
              <a:off x="1032852" y="8683677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24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A97DEDF-7F7D-4516-8FE2-C071B29EEAEE}"/>
                </a:ext>
              </a:extLst>
            </p:cNvPr>
            <p:cNvCxnSpPr/>
            <p:nvPr/>
          </p:nvCxnSpPr>
          <p:spPr>
            <a:xfrm flipH="1">
              <a:off x="4287700" y="7460837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787ED2-7B62-4488-8D58-CAAEDE854974}"/>
                </a:ext>
              </a:extLst>
            </p:cNvPr>
            <p:cNvSpPr txBox="1"/>
            <p:nvPr/>
          </p:nvSpPr>
          <p:spPr>
            <a:xfrm>
              <a:off x="2366446" y="7776283"/>
              <a:ext cx="3842495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  <a:p>
              <a:r>
                <a:rPr lang="en-AU" dirty="0"/>
                <a:t>Practice interview (30 min)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7D8883E-EC90-4220-AC2E-531B0A6D4698}"/>
                </a:ext>
              </a:extLst>
            </p:cNvPr>
            <p:cNvSpPr txBox="1"/>
            <p:nvPr/>
          </p:nvSpPr>
          <p:spPr>
            <a:xfrm>
              <a:off x="2366446" y="7062567"/>
              <a:ext cx="384249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ARR order and GBR audit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FE5DB7F-18CA-47C2-A9EF-7E8180F139F5}"/>
                </a:ext>
              </a:extLst>
            </p:cNvPr>
            <p:cNvSpPr txBox="1"/>
            <p:nvPr/>
          </p:nvSpPr>
          <p:spPr>
            <a:xfrm>
              <a:off x="6550288" y="7790558"/>
              <a:ext cx="386364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BB9202-6294-41AD-85A6-F581DC5D0641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 flipH="1">
              <a:off x="4283927" y="6457593"/>
              <a:ext cx="3767" cy="60497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B9F6060-673F-4B53-A323-07EAEE3CE9CE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>
              <a:off x="4287694" y="8422614"/>
              <a:ext cx="3" cy="26106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8C6EA95-DDED-47CB-A0C5-A122B31ADF43}"/>
                </a:ext>
              </a:extLst>
            </p:cNvPr>
            <p:cNvSpPr txBox="1"/>
            <p:nvPr/>
          </p:nvSpPr>
          <p:spPr>
            <a:xfrm>
              <a:off x="2357991" y="8683677"/>
              <a:ext cx="3842495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1963971-E20E-432C-BB3B-164F3AC84895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>
              <a:off x="8492687" y="8156151"/>
              <a:ext cx="10570" cy="52993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BC7422E-6A95-4B8D-9229-40ED8735041D}"/>
                </a:ext>
              </a:extLst>
            </p:cNvPr>
            <p:cNvSpPr txBox="1"/>
            <p:nvPr/>
          </p:nvSpPr>
          <p:spPr>
            <a:xfrm>
              <a:off x="6571433" y="8686088"/>
              <a:ext cx="386364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 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1D087CD-07F4-4241-B4C9-0E79D4019730}"/>
                </a:ext>
              </a:extLst>
            </p:cNvPr>
            <p:cNvCxnSpPr/>
            <p:nvPr/>
          </p:nvCxnSpPr>
          <p:spPr>
            <a:xfrm flipH="1">
              <a:off x="8482111" y="7459225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2E79640-0F48-4AB4-8EFF-9D516BB32869}"/>
                </a:ext>
              </a:extLst>
            </p:cNvPr>
            <p:cNvSpPr txBox="1"/>
            <p:nvPr/>
          </p:nvSpPr>
          <p:spPr>
            <a:xfrm>
              <a:off x="6571433" y="7062679"/>
              <a:ext cx="384250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ARR order audit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ADBFCFD-8C1A-41D7-9859-9BB846F3FF01}"/>
                </a:ext>
              </a:extLst>
            </p:cNvPr>
            <p:cNvCxnSpPr>
              <a:cxnSpLocks/>
              <a:stCxn id="25" idx="2"/>
              <a:endCxn id="40" idx="0"/>
            </p:cNvCxnSpPr>
            <p:nvPr/>
          </p:nvCxnSpPr>
          <p:spPr>
            <a:xfrm>
              <a:off x="8482111" y="5901514"/>
              <a:ext cx="10574" cy="116116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D5380272-E7EC-6C10-E509-CBB5B1CE3B8E}"/>
              </a:ext>
            </a:extLst>
          </p:cNvPr>
          <p:cNvSpPr txBox="1">
            <a:spLocks/>
          </p:cNvSpPr>
          <p:nvPr/>
        </p:nvSpPr>
        <p:spPr>
          <a:xfrm>
            <a:off x="256850" y="105590"/>
            <a:ext cx="53784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CONSEP- Study Design</a:t>
            </a: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78012EDD-F615-6D49-0E0F-4E1C98B67DD4}"/>
              </a:ext>
            </a:extLst>
          </p:cNvPr>
          <p:cNvSpPr/>
          <p:nvPr/>
        </p:nvSpPr>
        <p:spPr>
          <a:xfrm>
            <a:off x="4045411" y="2818919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145E6219-7638-D710-FADE-52647C263E6B}"/>
              </a:ext>
            </a:extLst>
          </p:cNvPr>
          <p:cNvSpPr/>
          <p:nvPr/>
        </p:nvSpPr>
        <p:spPr>
          <a:xfrm>
            <a:off x="8203308" y="2855277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8DEC6293-2CAF-7817-AD1F-0E5592652623}"/>
              </a:ext>
            </a:extLst>
          </p:cNvPr>
          <p:cNvSpPr/>
          <p:nvPr/>
        </p:nvSpPr>
        <p:spPr>
          <a:xfrm>
            <a:off x="4972519" y="3389314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A5C2A7-C5CC-4EA2-8534-1D68EC4310DE}"/>
              </a:ext>
            </a:extLst>
          </p:cNvPr>
          <p:cNvCxnSpPr>
            <a:cxnSpLocks/>
          </p:cNvCxnSpPr>
          <p:nvPr/>
        </p:nvCxnSpPr>
        <p:spPr>
          <a:xfrm>
            <a:off x="256850" y="1287054"/>
            <a:ext cx="8865885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5">
            <a:extLst>
              <a:ext uri="{FF2B5EF4-FFF2-40B4-BE49-F238E27FC236}">
                <a16:creationId xmlns:a16="http://schemas.microsoft.com/office/drawing/2014/main" id="{C19457C4-28F9-4A64-8C18-B00591B8965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74123" y="6370679"/>
            <a:ext cx="2124075" cy="404495"/>
          </a:xfrm>
          <a:prstGeom prst="rect">
            <a:avLst/>
          </a:prstGeom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id="{87345BAB-C1AD-BAC7-B7C6-521CCF70F54E}"/>
              </a:ext>
            </a:extLst>
          </p:cNvPr>
          <p:cNvSpPr/>
          <p:nvPr/>
        </p:nvSpPr>
        <p:spPr>
          <a:xfrm>
            <a:off x="4448492" y="5347118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156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D5380272-E7EC-6C10-E509-CBB5B1CE3B8E}"/>
              </a:ext>
            </a:extLst>
          </p:cNvPr>
          <p:cNvSpPr txBox="1">
            <a:spLocks/>
          </p:cNvSpPr>
          <p:nvPr/>
        </p:nvSpPr>
        <p:spPr>
          <a:xfrm>
            <a:off x="165538" y="2495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What to do as a participating GP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36A311-AC83-956A-1DD6-782B685F9E5C}"/>
              </a:ext>
            </a:extLst>
          </p:cNvPr>
          <p:cNvCxnSpPr>
            <a:cxnSpLocks/>
          </p:cNvCxnSpPr>
          <p:nvPr/>
        </p:nvCxnSpPr>
        <p:spPr>
          <a:xfrm>
            <a:off x="288748" y="1460596"/>
            <a:ext cx="9504621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5">
            <a:extLst>
              <a:ext uri="{FF2B5EF4-FFF2-40B4-BE49-F238E27FC236}">
                <a16:creationId xmlns:a16="http://schemas.microsoft.com/office/drawing/2014/main" id="{5F72AE17-2774-4CF9-8CF6-31277293328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93369" y="6278158"/>
            <a:ext cx="2124075" cy="40449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9C6371-8356-40EA-9FD9-5EF71DA2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05" y="1990616"/>
            <a:ext cx="10745176" cy="4351338"/>
          </a:xfrm>
        </p:spPr>
        <p:txBody>
          <a:bodyPr>
            <a:normAutofit fontScale="85000" lnSpcReduction="20000"/>
          </a:bodyPr>
          <a:lstStyle/>
          <a:p>
            <a:r>
              <a:rPr lang="en-AU" dirty="0">
                <a:solidFill>
                  <a:srgbClr val="0070C0"/>
                </a:solidFill>
              </a:rPr>
              <a:t>Who to screen</a:t>
            </a:r>
            <a:r>
              <a:rPr lang="en-AU" dirty="0"/>
              <a:t>: </a:t>
            </a:r>
          </a:p>
          <a:p>
            <a:pPr marL="0" indent="0">
              <a:buNone/>
            </a:pPr>
            <a:r>
              <a:rPr lang="en-AU" dirty="0"/>
              <a:t>   Minimum x 2 readings of </a:t>
            </a:r>
            <a:r>
              <a:rPr lang="en-US" b="1" dirty="0"/>
              <a:t>BP ≥ 140/90</a:t>
            </a:r>
            <a:r>
              <a:rPr lang="en-US" dirty="0"/>
              <a:t> (systolic blood pressure ≥ 140 or diastolic blood pressure ≥90) </a:t>
            </a:r>
          </a:p>
          <a:p>
            <a:pPr marL="0" indent="0">
              <a:buNone/>
            </a:pPr>
            <a:r>
              <a:rPr lang="en-US" b="1" dirty="0"/>
              <a:t>   OR ≥ 4 BP-lowering drugs</a:t>
            </a:r>
          </a:p>
          <a:p>
            <a:endParaRPr lang="en-US" dirty="0"/>
          </a:p>
          <a:p>
            <a:r>
              <a:rPr lang="en-AU" dirty="0">
                <a:solidFill>
                  <a:srgbClr val="0070C0"/>
                </a:solidFill>
              </a:rPr>
              <a:t>Who to refer:</a:t>
            </a:r>
            <a:endParaRPr lang="en-AU" dirty="0"/>
          </a:p>
          <a:p>
            <a:pPr lvl="1"/>
            <a:r>
              <a:rPr lang="en-AU" b="1" dirty="0"/>
              <a:t>ARR ≥ 70 + not on interfering medications </a:t>
            </a:r>
            <a:r>
              <a:rPr lang="en-AU" dirty="0"/>
              <a:t>- refer to [local </a:t>
            </a:r>
            <a:r>
              <a:rPr lang="en-US" dirty="0"/>
              <a:t>Endocrine hypertension service]</a:t>
            </a:r>
            <a:endParaRPr lang="en-AU" dirty="0"/>
          </a:p>
          <a:p>
            <a:pPr lvl="1"/>
            <a:r>
              <a:rPr lang="en-AU" b="1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ARR ≥ 20 + on interfering medications - </a:t>
            </a:r>
            <a:r>
              <a:rPr lang="en-AU" dirty="0"/>
              <a:t>refer to [local </a:t>
            </a:r>
            <a:r>
              <a:rPr lang="en-US" dirty="0"/>
              <a:t>Endocrine hypertension service]</a:t>
            </a:r>
            <a:endParaRPr lang="en-AU" dirty="0"/>
          </a:p>
          <a:p>
            <a:pPr lvl="1"/>
            <a:r>
              <a:rPr lang="en-AU" dirty="0"/>
              <a:t>ARR &lt; 70, n</a:t>
            </a:r>
            <a:r>
              <a:rPr lang="en-US" dirty="0" err="1"/>
              <a:t>ot</a:t>
            </a:r>
            <a:r>
              <a:rPr lang="en-US" dirty="0"/>
              <a:t> on interfering meds, or on interfering meds + ARR &lt; 20 - manage at general practice</a:t>
            </a:r>
          </a:p>
          <a:p>
            <a:pPr lvl="1"/>
            <a:endParaRPr lang="en-US" dirty="0"/>
          </a:p>
          <a:p>
            <a:pPr lvl="0"/>
            <a:r>
              <a:rPr lang="en-AU" dirty="0">
                <a:solidFill>
                  <a:srgbClr val="0070C0"/>
                </a:solidFill>
              </a:rPr>
              <a:t>Patient referred back from Endocrinologist</a:t>
            </a:r>
            <a:r>
              <a:rPr lang="en-AU" dirty="0"/>
              <a:t>: </a:t>
            </a:r>
            <a:r>
              <a:rPr lang="en-AU" dirty="0">
                <a:solidFill>
                  <a:srgbClr val="FF0000"/>
                </a:solidFill>
              </a:rPr>
              <a:t>record their diagnosis in Best Practice </a:t>
            </a:r>
            <a:r>
              <a:rPr lang="en-AU" dirty="0"/>
              <a:t>and keep managing at general practice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31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pic>
        <p:nvPicPr>
          <p:cNvPr id="11" name="Graphic 5">
            <a:extLst>
              <a:ext uri="{FF2B5EF4-FFF2-40B4-BE49-F238E27FC236}">
                <a16:creationId xmlns:a16="http://schemas.microsoft.com/office/drawing/2014/main" id="{5F72AE17-2774-4CF9-8CF6-31277293328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93369" y="6278158"/>
            <a:ext cx="2124075" cy="40449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9C6371-8356-40EA-9FD9-5EF71DA2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17" y="1584025"/>
            <a:ext cx="4470220" cy="4392086"/>
          </a:xfrm>
        </p:spPr>
        <p:txBody>
          <a:bodyPr>
            <a:normAutofit fontScale="55000" lnSpcReduction="20000"/>
          </a:bodyPr>
          <a:lstStyle/>
          <a:p>
            <a:r>
              <a:rPr lang="en-AU" dirty="0"/>
              <a:t>Pathology ordering with GBR</a:t>
            </a:r>
          </a:p>
          <a:p>
            <a:r>
              <a:rPr lang="en-AU" dirty="0"/>
              <a:t>Select clinical contexts 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‘hypertension (diagnosis)’ </a:t>
            </a:r>
            <a:r>
              <a:rPr lang="en-AU" dirty="0"/>
              <a:t>or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‘hypertension (monitoring)</a:t>
            </a:r>
            <a:r>
              <a:rPr lang="en-AU" dirty="0"/>
              <a:t>’</a:t>
            </a:r>
          </a:p>
          <a:p>
            <a:r>
              <a:rPr lang="en-AU" dirty="0"/>
              <a:t>Tick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‘renin, aldosterone’</a:t>
            </a:r>
          </a:p>
          <a:p>
            <a:r>
              <a:rPr lang="en-AU" dirty="0"/>
              <a:t>Can add additional tests</a:t>
            </a:r>
          </a:p>
          <a:p>
            <a:r>
              <a:rPr lang="en-AU" dirty="0"/>
              <a:t>Print and send</a:t>
            </a:r>
          </a:p>
          <a:p>
            <a:pPr marL="0" indent="0">
              <a:buNone/>
            </a:pP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dirty="0"/>
              <a:t>Local Sonic Pathology Requirements</a:t>
            </a:r>
          </a:p>
          <a:p>
            <a:r>
              <a:rPr lang="en-AU" dirty="0"/>
              <a:t> Hobart</a:t>
            </a:r>
          </a:p>
          <a:p>
            <a:pPr lvl="1"/>
            <a:r>
              <a:rPr lang="en-AU" dirty="0">
                <a:cs typeface="Arial" panose="020B0604020202020204" pitchFamily="34" charset="0"/>
              </a:rPr>
              <a:t>Before 10am, gladstone practice only.</a:t>
            </a:r>
          </a:p>
          <a:p>
            <a:r>
              <a:rPr lang="en-AU" dirty="0">
                <a:cs typeface="Arial" panose="020B0604020202020204" pitchFamily="34" charset="0"/>
              </a:rPr>
              <a:t>Melbourne</a:t>
            </a:r>
          </a:p>
          <a:p>
            <a:pPr lvl="1"/>
            <a:r>
              <a:rPr lang="en-AU" b="1" i="0" dirty="0">
                <a:effectLst/>
                <a:latin typeface="Aileron-Light"/>
              </a:rPr>
              <a:t>Doctor/clinic collections:</a:t>
            </a:r>
            <a:r>
              <a:rPr lang="en-AU" b="0" i="0" dirty="0">
                <a:effectLst/>
                <a:latin typeface="Aileron-Light"/>
              </a:rPr>
              <a:t> send the unspun samples at ambient temperature in a red "urgent" bag with the next courier.</a:t>
            </a:r>
          </a:p>
          <a:p>
            <a:r>
              <a:rPr lang="en-AU" dirty="0">
                <a:latin typeface="Aileron-Light"/>
                <a:cs typeface="Arial" panose="020B0604020202020204" pitchFamily="34" charset="0"/>
              </a:rPr>
              <a:t>Adelaide</a:t>
            </a:r>
          </a:p>
          <a:p>
            <a:pPr lvl="1"/>
            <a:r>
              <a:rPr lang="en-AU" b="0" i="0" dirty="0">
                <a:effectLst/>
                <a:latin typeface="Aileron-Light"/>
              </a:rPr>
              <a:t>Booking required, can only be performed at specific collection centres (TBA)</a:t>
            </a:r>
            <a:endParaRPr lang="en-AU" dirty="0">
              <a:cs typeface="Arial" panose="020B0604020202020204" pitchFamily="34" charset="0"/>
            </a:endParaRP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DECBC-4F4E-AF55-4FD3-54B179EEB41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Ordering ARR – Intervention Arm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982F3BBA-BE25-F96C-3E44-1C6E1514C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863" y="1155331"/>
            <a:ext cx="6448926" cy="507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DCCF59-1291-5724-47E5-3072952971B4}"/>
              </a:ext>
            </a:extLst>
          </p:cNvPr>
          <p:cNvCxnSpPr>
            <a:cxnSpLocks/>
          </p:cNvCxnSpPr>
          <p:nvPr/>
        </p:nvCxnSpPr>
        <p:spPr>
          <a:xfrm>
            <a:off x="429117" y="1027459"/>
            <a:ext cx="8819157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45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D843-4980-06C4-E999-4AB088DC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240" y="1838643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/>
              <a:t>Thank you!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Questions?</a:t>
            </a:r>
            <a:endParaRPr lang="en-AU" sz="5400" b="1" dirty="0"/>
          </a:p>
        </p:txBody>
      </p:sp>
      <p:pic>
        <p:nvPicPr>
          <p:cNvPr id="4" name="Picture 3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750CCB1B-6661-F96D-A57D-EA3B334132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</p:spPr>
      </p:pic>
      <p:pic>
        <p:nvPicPr>
          <p:cNvPr id="5" name="Graphic 5">
            <a:extLst>
              <a:ext uri="{FF2B5EF4-FFF2-40B4-BE49-F238E27FC236}">
                <a16:creationId xmlns:a16="http://schemas.microsoft.com/office/drawing/2014/main" id="{08C42B55-529C-AFEF-2580-B5688AA2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56" y="347821"/>
            <a:ext cx="2124075" cy="40449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9D5079B-1E3F-B1DA-A657-68A19D657A1D}"/>
              </a:ext>
            </a:extLst>
          </p:cNvPr>
          <p:cNvGrpSpPr/>
          <p:nvPr/>
        </p:nvGrpSpPr>
        <p:grpSpPr>
          <a:xfrm>
            <a:off x="0" y="5531484"/>
            <a:ext cx="12191999" cy="1326516"/>
            <a:chOff x="0" y="5531484"/>
            <a:chExt cx="12191999" cy="13265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7DC75-CDEB-06A1-9A8E-01CEA56C872A}"/>
                </a:ext>
              </a:extLst>
            </p:cNvPr>
            <p:cNvSpPr/>
            <p:nvPr/>
          </p:nvSpPr>
          <p:spPr>
            <a:xfrm>
              <a:off x="997742" y="5531485"/>
              <a:ext cx="11194257" cy="1326515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6" name="Picture 5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3932FD5-E0ED-9633-53E2-416567F74D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1" t="25226" r="65302" b="26220"/>
            <a:stretch/>
          </p:blipFill>
          <p:spPr>
            <a:xfrm>
              <a:off x="993962" y="5667566"/>
              <a:ext cx="3933450" cy="1139127"/>
            </a:xfrm>
            <a:prstGeom prst="rect">
              <a:avLst/>
            </a:prstGeom>
          </p:spPr>
        </p:pic>
        <p:pic>
          <p:nvPicPr>
            <p:cNvPr id="9" name="Picture 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D1778FC-CA6E-53E2-6E16-B807D14D5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85"/>
            <a:stretch/>
          </p:blipFill>
          <p:spPr>
            <a:xfrm flipH="1">
              <a:off x="0" y="5531485"/>
              <a:ext cx="997743" cy="132651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3158BB-FB27-8F1D-2CEE-DD369966BE78}"/>
                </a:ext>
              </a:extLst>
            </p:cNvPr>
            <p:cNvSpPr/>
            <p:nvPr/>
          </p:nvSpPr>
          <p:spPr>
            <a:xfrm>
              <a:off x="498871" y="5531484"/>
              <a:ext cx="498872" cy="889159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4" name="Picture 1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DE3D0F6-E00E-0B0C-E8DA-E77B9AA28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28" t="24713" r="27926" b="28558"/>
            <a:stretch/>
          </p:blipFill>
          <p:spPr>
            <a:xfrm>
              <a:off x="6730312" y="5788626"/>
              <a:ext cx="2157957" cy="1021380"/>
            </a:xfrm>
            <a:prstGeom prst="rect">
              <a:avLst/>
            </a:prstGeom>
          </p:spPr>
        </p:pic>
        <p:pic>
          <p:nvPicPr>
            <p:cNvPr id="17" name="Picture 16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98D545A-48AC-098A-5DAA-D1DE983C7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75" t="31851" r="47909" b="34610"/>
            <a:stretch/>
          </p:blipFill>
          <p:spPr>
            <a:xfrm>
              <a:off x="4738332" y="5890450"/>
              <a:ext cx="1813816" cy="659071"/>
            </a:xfrm>
            <a:prstGeom prst="rect">
              <a:avLst/>
            </a:prstGeom>
          </p:spPr>
        </p:pic>
        <p:pic>
          <p:nvPicPr>
            <p:cNvPr id="19" name="Picture 1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C6786248-F8DC-5995-95DA-15DEDA31A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61" t="29482" r="6595" b="35398"/>
            <a:stretch/>
          </p:blipFill>
          <p:spPr>
            <a:xfrm>
              <a:off x="9093381" y="5788626"/>
              <a:ext cx="2331718" cy="824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350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424</Words>
  <Application>Microsoft Office PowerPoint</Application>
  <PresentationFormat>Widescreen</PresentationFormat>
  <Paragraphs>63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Aileron-Light</vt:lpstr>
      <vt:lpstr>Aptos</vt:lpstr>
      <vt:lpstr>Arial</vt:lpstr>
      <vt:lpstr>Calibri</vt:lpstr>
      <vt:lpstr>Calibri Light</vt:lpstr>
      <vt:lpstr>Times New Roman</vt:lpstr>
      <vt:lpstr>Office Theme</vt:lpstr>
      <vt:lpstr>A cluster-randomised controlled trial, implementing CONn Syndrome screening and Evaluation in Primary care (CONSEP)</vt:lpstr>
      <vt:lpstr>What is CONSEP?</vt:lpstr>
      <vt:lpstr>PowerPoint Presentation</vt:lpstr>
      <vt:lpstr>PowerPoint Presentation</vt:lpstr>
      <vt:lpstr>PowerPoint Presentation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Linghan Jia</dc:creator>
  <cp:lastModifiedBy>Linghan Jia</cp:lastModifiedBy>
  <cp:revision>48</cp:revision>
  <dcterms:created xsi:type="dcterms:W3CDTF">2024-01-08T23:04:18Z</dcterms:created>
  <dcterms:modified xsi:type="dcterms:W3CDTF">2024-03-26T04:00:45Z</dcterms:modified>
</cp:coreProperties>
</file>