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594" r:id="rId3"/>
    <p:sldId id="596" r:id="rId4"/>
    <p:sldId id="597" r:id="rId5"/>
    <p:sldId id="606" r:id="rId6"/>
    <p:sldId id="265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FE34A5A-CF05-909F-3963-CDB5055D56F6}" name="Grace Jensen" initials="GJ" userId="S::Grace.Jensen@utas.edu.au::fb3a83b2-ac3a-4ebb-8a21-c14d2a0df9f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079"/>
    <a:srgbClr val="1E43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028" autoAdjust="0"/>
  </p:normalViewPr>
  <p:slideViewPr>
    <p:cSldViewPr snapToGrid="0">
      <p:cViewPr varScale="1">
        <p:scale>
          <a:sx n="79" d="100"/>
          <a:sy n="79" d="100"/>
        </p:scale>
        <p:origin x="36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3AA957-D605-443F-B9C0-BA2E82821C58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0D89F-E798-4948-B4D0-E91F99DF2F3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33792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03271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altLang="en-US" dirty="0">
                <a:latin typeface="Arial" panose="020B0604020202020204" pitchFamily="34" charset="0"/>
              </a:rPr>
              <a:t>PA is actually the most common curable/treatable cause of HT.  Its prevalence varies according to study, but said to be around 10% of all hypertensives and much higher amongst the resistant hypertensives.  Prevalence depends on how hard one looks for the condition.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1491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AU" altLang="en-US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1330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 dirty="0">
              <a:latin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4020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B0D89F-E798-4948-B4D0-E91F99DF2F3A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3188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4C895-60C0-AE65-204C-39BBF0BF0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0105E2-C53E-07D8-4842-1A5E7113AB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6E46-1855-AB43-E72C-BDF571667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773E7F-3A9C-5918-9F00-54ABD4362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7411B1-DA67-89D6-8621-8FCB72BB7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167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CE6C0-F26F-8768-A590-A94473092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30C71-8432-188B-0980-CC00752FD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4EFFA-B63B-2ECC-2CE7-A0C58B058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3757A3-0AAD-B90D-244E-D97574B70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50C47-7BC0-D4A5-9D25-DDEC4B0FA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1808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8562C0-58AA-49C9-6082-CADDACCA5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D9ED93-4F4D-BB3D-F7E8-52F74C8EC0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3125C-0629-F479-5353-A98B8741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D39D6-F603-8E45-33AC-1124859FB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65448-2C0A-C88D-544B-C7E052D75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735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6B4B7-A87A-68AC-216B-57934C406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B4894-7811-89F5-BD27-1EE24D7AC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27D87E-A259-E8F0-7BE5-F03BB6C09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D4306-21FD-B531-0D47-1D018B769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FFAB9-94B9-A1DA-547B-C094A4F7E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338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574DE-BD4B-2616-0493-45F1A310F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A6FF25-5ABE-8401-4B80-AB2EBAFB69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5A9FE1-53EA-A203-D057-3C04D2A5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FBC917-E75E-A6D6-8D37-B14A54AF6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958294-85D8-D12F-851A-DCFF92DDB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969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13442-7790-4E3C-F317-2AF2719B2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5D74E-E848-5BB2-1D91-DC2C40D207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1D9F0D-FB8E-601B-DFC6-0C70DA151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386AB7-1669-452B-85A1-C6D5EA54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461C64-E0DF-76CE-DD82-F980B44FE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EB8EC-D11F-D53F-8EC1-ECAB2FA5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76307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B338-B7FB-78C5-FB07-F42417427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86A3C-9256-C74A-A43F-3821AB18D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8DB807-49A4-B7C4-1194-F96E4FC1D6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AE1068-1B26-C686-2AB4-B3C222A66A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5EB1E-383F-2B74-3E42-FF8C34024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33B13D-7F59-9483-CD94-AE5E27455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AF4B7A-8E77-6DD8-0E2B-CE3D505C5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0D516B-F9CA-B81B-D1EE-A1E17AA12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155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0EF57-B165-B0FB-5390-AC65FDFAF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01BD64-0D02-4564-31D6-F281D6048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03770D-6BF7-820B-F009-6566628F8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C98149-4EB2-6D80-60BA-3DC625D1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808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A855ED-B07C-9D91-D91B-AABD3BDB8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41CF88-B13C-5A16-76E9-7EA3CD023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340B23-1A6D-E5FD-292B-63061CC35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0788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F2E192-8DD9-4507-AB54-C0069D38D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D13AF-EB55-4414-81CC-CD8E15D8D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5C5541-6245-366F-1E62-9FF597A4CB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4A2120-18D8-4619-C2A1-59224519F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049F-9C97-1F2C-B682-29D076725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9C3988-EE2A-0549-3E9A-606FF4B03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3605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0F7FF-D45A-D092-ABE0-A2D6070E6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6C0B18-2F14-560E-C12C-B176F95F0B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C21B6-584C-170C-5FDA-0ADBBFC736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4586C3-24DA-38A0-9962-88029DAE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01E2F-6C27-06E1-30AA-80BACF832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B8405-D9B6-2C07-4989-246653164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806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654169-C3C1-4382-12C0-01E4E3A9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55F516-579A-B823-16B1-FA48F2453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D26535-836E-FE9A-C970-895BBD1B13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700E0-3F7B-444B-85EE-C4F51AED213E}" type="datetimeFigureOut">
              <a:rPr lang="en-AU" smtClean="0"/>
              <a:t>12/04/2024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4D21C-A864-61E5-D59A-D9715F902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399193-FE95-68B5-626F-57481E173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4ABE-7461-40FF-8571-F707601A0A9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96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Jun.yang@Hudson.org.au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3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sv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8397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cs typeface="Times New Roman" panose="02020603050405020304" pitchFamily="18" charset="0"/>
              </a:rPr>
              <a:t>Primary aldosteronism </a:t>
            </a:r>
            <a:br>
              <a:rPr lang="en-US" sz="4400" b="1" dirty="0">
                <a:cs typeface="Times New Roman" panose="02020603050405020304" pitchFamily="18" charset="0"/>
              </a:rPr>
            </a:br>
            <a:r>
              <a:rPr lang="en-US" sz="4400" b="1" dirty="0">
                <a:cs typeface="Times New Roman" panose="02020603050405020304" pitchFamily="18" charset="0"/>
              </a:rPr>
              <a:t>(</a:t>
            </a:r>
            <a:r>
              <a:rPr lang="en-US" sz="44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also known as </a:t>
            </a:r>
            <a:r>
              <a:rPr lang="en-US" sz="4400" b="1" dirty="0">
                <a:cs typeface="Times New Roman" panose="02020603050405020304" pitchFamily="18" charset="0"/>
              </a:rPr>
              <a:t>Conn Syndrome)</a:t>
            </a:r>
            <a:endParaRPr lang="en-AU" sz="4400" b="1" dirty="0"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95E20F-323B-39B6-86CD-0C0E475626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29447"/>
          </a:xfrm>
        </p:spPr>
        <p:txBody>
          <a:bodyPr>
            <a:normAutofit/>
          </a:bodyPr>
          <a:lstStyle/>
          <a:p>
            <a:endParaRPr lang="en-AU" dirty="0"/>
          </a:p>
          <a:p>
            <a:endParaRPr lang="en-AU" dirty="0"/>
          </a:p>
        </p:txBody>
      </p: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750CCB1B-6661-F96D-A57D-EA3B334132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</p:spPr>
      </p:pic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500" y="231805"/>
            <a:ext cx="3309652" cy="630269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EB0C64E7-0DF6-B734-4B94-F2EBC68FD46A}"/>
              </a:ext>
            </a:extLst>
          </p:cNvPr>
          <p:cNvSpPr txBox="1"/>
          <p:nvPr/>
        </p:nvSpPr>
        <p:spPr>
          <a:xfrm>
            <a:off x="2181061" y="3788201"/>
            <a:ext cx="7829878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AU" b="1" dirty="0"/>
              <a:t>A/Prof Jun Yang, MBBS FRACP PhD</a:t>
            </a:r>
          </a:p>
          <a:p>
            <a:pPr algn="ctr"/>
            <a:r>
              <a:rPr lang="en-AU" dirty="0"/>
              <a:t>Consultant Endocrinologist, Monash Health</a:t>
            </a:r>
          </a:p>
          <a:p>
            <a:pPr algn="ctr"/>
            <a:r>
              <a:rPr lang="en-AU" dirty="0"/>
              <a:t>Head, Endocrine Hypertension Group, Hudson Institute of Medical Research</a:t>
            </a:r>
          </a:p>
          <a:p>
            <a:pPr algn="ctr"/>
            <a:r>
              <a:rPr lang="en-AU" dirty="0"/>
              <a:t>Senior Research Fellow, Department of Medicine, Monash University</a:t>
            </a:r>
          </a:p>
          <a:p>
            <a:pPr algn="ctr"/>
            <a:r>
              <a:rPr lang="en-AU" dirty="0">
                <a:hlinkClick r:id="rId6"/>
              </a:rPr>
              <a:t>Jun.yang@Hudson.org.au</a:t>
            </a:r>
            <a:r>
              <a:rPr lang="en-AU" dirty="0"/>
              <a:t> Twitter: @</a:t>
            </a:r>
            <a:r>
              <a:rPr lang="en-AU" dirty="0" err="1"/>
              <a:t>DrJunYang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1959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pic>
        <p:nvPicPr>
          <p:cNvPr id="4" name="Graphic 5">
            <a:extLst>
              <a:ext uri="{FF2B5EF4-FFF2-40B4-BE49-F238E27FC236}">
                <a16:creationId xmlns:a16="http://schemas.microsoft.com/office/drawing/2014/main" id="{C12D3A21-3809-306F-5528-EA730964B158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4078D0AC-2046-4D1E-8CA6-A05B90457B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2"/>
          <a:stretch>
            <a:fillRect/>
          </a:stretch>
        </p:blipFill>
        <p:spPr bwMode="auto">
          <a:xfrm>
            <a:off x="930616" y="1693510"/>
            <a:ext cx="4357687" cy="379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5FC8280-0E82-4C78-9A5E-862E8D02485B}"/>
              </a:ext>
            </a:extLst>
          </p:cNvPr>
          <p:cNvCxnSpPr>
            <a:cxnSpLocks/>
          </p:cNvCxnSpPr>
          <p:nvPr/>
        </p:nvCxnSpPr>
        <p:spPr>
          <a:xfrm>
            <a:off x="4235392" y="2191322"/>
            <a:ext cx="2558008" cy="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1">
            <a:extLst>
              <a:ext uri="{FF2B5EF4-FFF2-40B4-BE49-F238E27FC236}">
                <a16:creationId xmlns:a16="http://schemas.microsoft.com/office/drawing/2014/main" id="{576D5168-25AF-4483-A038-A5988B0CF7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262" y="1761103"/>
            <a:ext cx="2690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M</a:t>
            </a:r>
            <a:r>
              <a:rPr kumimoji="0" lang="en-AU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ineralocorticoid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</a:t>
            </a:r>
            <a:r>
              <a:rPr lang="en-AU" altLang="en-US" sz="2400" b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R</a:t>
            </a:r>
            <a:r>
              <a:rPr kumimoji="0" lang="en-AU" alt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eceptor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(MR)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5CA67BC-BCD2-4BD4-8325-2A53059C6FB8}"/>
              </a:ext>
            </a:extLst>
          </p:cNvPr>
          <p:cNvCxnSpPr>
            <a:cxnSpLocks/>
            <a:endCxn id="13" idx="0"/>
          </p:cNvCxnSpPr>
          <p:nvPr/>
        </p:nvCxnSpPr>
        <p:spPr>
          <a:xfrm flipH="1">
            <a:off x="6719452" y="2536916"/>
            <a:ext cx="1040378" cy="1064260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5">
            <a:extLst>
              <a:ext uri="{FF2B5EF4-FFF2-40B4-BE49-F238E27FC236}">
                <a16:creationId xmlns:a16="http://schemas.microsoft.com/office/drawing/2014/main" id="{A13649B4-6095-421B-8DEC-C431F406DC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2244" y="3601176"/>
            <a:ext cx="2134416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altLang="en-US" sz="2400" b="1" dirty="0">
                <a:solidFill>
                  <a:srgbClr val="000000"/>
                </a:solidFill>
                <a:latin typeface="Calibri" panose="020F0502020204030204"/>
                <a:cs typeface="Arial" panose="020B0604020202020204" pitchFamily="34" charset="0"/>
              </a:rPr>
              <a:t>S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odium retention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Hypertension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(±</a:t>
            </a:r>
            <a:r>
              <a:rPr kumimoji="0" lang="en-AU" alt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hypokalemia</a:t>
            </a:r>
            <a:r>
              <a:rPr kumimoji="0" lang="en-AU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4A01E6D-F4DA-4BF5-BC63-B0CD9D3A3504}"/>
              </a:ext>
            </a:extLst>
          </p:cNvPr>
          <p:cNvCxnSpPr>
            <a:cxnSpLocks/>
          </p:cNvCxnSpPr>
          <p:nvPr/>
        </p:nvCxnSpPr>
        <p:spPr>
          <a:xfrm>
            <a:off x="8331251" y="2554557"/>
            <a:ext cx="1105528" cy="1007581"/>
          </a:xfrm>
          <a:prstGeom prst="straightConnector1">
            <a:avLst/>
          </a:prstGeom>
          <a:ln w="38100"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C01A3BFA-1E71-4886-8729-33CA3BD4C8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7720" y="3564803"/>
            <a:ext cx="2838119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 CV inflammation &amp; fibrosis</a:t>
            </a: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AU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 R</a:t>
            </a: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isk of cardio-metabolic disease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0C93D8-A0D6-4418-AB17-BD5EBA324279}"/>
              </a:ext>
            </a:extLst>
          </p:cNvPr>
          <p:cNvSpPr txBox="1"/>
          <p:nvPr/>
        </p:nvSpPr>
        <p:spPr>
          <a:xfrm>
            <a:off x="8884015" y="2753594"/>
            <a:ext cx="15522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Extra-renal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4B1F695-7F3E-4A65-9B24-2E01353D6848}"/>
              </a:ext>
            </a:extLst>
          </p:cNvPr>
          <p:cNvSpPr txBox="1"/>
          <p:nvPr/>
        </p:nvSpPr>
        <p:spPr>
          <a:xfrm>
            <a:off x="6336815" y="2730003"/>
            <a:ext cx="8797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Renal</a:t>
            </a:r>
          </a:p>
        </p:txBody>
      </p:sp>
      <p:sp>
        <p:nvSpPr>
          <p:cNvPr id="18" name="TextBox 15">
            <a:extLst>
              <a:ext uri="{FF2B5EF4-FFF2-40B4-BE49-F238E27FC236}">
                <a16:creationId xmlns:a16="http://schemas.microsoft.com/office/drawing/2014/main" id="{68E7FF36-E766-4987-AC4F-E353DBD10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970" y="1158736"/>
            <a:ext cx="33824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Autonomous aldosterone production</a:t>
            </a:r>
          </a:p>
        </p:txBody>
      </p:sp>
      <p:sp>
        <p:nvSpPr>
          <p:cNvPr id="19" name="Text Box 4">
            <a:extLst>
              <a:ext uri="{FF2B5EF4-FFF2-40B4-BE49-F238E27FC236}">
                <a16:creationId xmlns:a16="http://schemas.microsoft.com/office/drawing/2014/main" id="{8ABC9B20-5C60-483F-80E4-718AE2E4C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74077" y="6119336"/>
            <a:ext cx="341792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Stowasswer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et al,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Physiol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Rev, 2016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Monticone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et al, Lancet Diab Endo, 2018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en-US" altLang="en-US" sz="1400" dirty="0" err="1">
                <a:solidFill>
                  <a:srgbClr val="000000"/>
                </a:solidFill>
                <a:latin typeface="Arial" panose="020B0604020202020204" pitchFamily="34" charset="0"/>
              </a:rPr>
              <a:t>Turcu</a:t>
            </a:r>
            <a:r>
              <a:rPr lang="en-US" altLang="en-US" sz="1400" dirty="0">
                <a:solidFill>
                  <a:srgbClr val="000000"/>
                </a:solidFill>
                <a:latin typeface="Arial" panose="020B0604020202020204" pitchFamily="34" charset="0"/>
              </a:rPr>
              <a:t> A et al, Nature Rev Endo, 2023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289F14-3D5E-4DFB-9EE4-0093E838E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598170"/>
            <a:ext cx="12192000" cy="6463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Excess risk decreased by targeted treatment (or cure) of PA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6B3743CE-80C1-41F0-8E10-1ED78F980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88" y="-73315"/>
            <a:ext cx="10298628" cy="1325563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Primary aldosteronism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5C203E-6840-4CCD-9B4F-4F04515CDD3A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740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1DE8F5-4887-BAFB-6FBD-A1DF4126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88" y="-73315"/>
            <a:ext cx="10298628" cy="1325563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Primary aldosteronism is common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D7B4893-8167-409D-96EF-1F7BE52CFA9B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4">
            <a:extLst>
              <a:ext uri="{FF2B5EF4-FFF2-40B4-BE49-F238E27FC236}">
                <a16:creationId xmlns:a16="http://schemas.microsoft.com/office/drawing/2014/main" id="{28737B11-8C6D-4F48-86EF-7ED15AFC2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16568" y="6387081"/>
            <a:ext cx="27590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solidFill>
                  <a:srgbClr val="000000"/>
                </a:solidFill>
              </a:rPr>
              <a:t>Libianto</a:t>
            </a:r>
            <a:r>
              <a:rPr lang="en-US" altLang="en-US" sz="1200" dirty="0">
                <a:solidFill>
                  <a:srgbClr val="000000"/>
                </a:solidFill>
              </a:rPr>
              <a:t> R et al, MJA, 2022</a:t>
            </a: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E8FE91D-6145-45BC-83CC-88AC7BDDD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591" y="1413765"/>
            <a:ext cx="10023571" cy="4461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Traditionally taught as a rare disease but real prevalence ~</a:t>
            </a:r>
            <a:r>
              <a:rPr lang="en-US" dirty="0">
                <a:sym typeface="Wingdings" panose="05000000000000000000" pitchFamily="2" charset="2"/>
              </a:rPr>
              <a:t>5 – 15%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Prospective study in GP clinics in Melbourne</a:t>
            </a:r>
          </a:p>
          <a:p>
            <a:pPr lvl="1"/>
            <a:r>
              <a:rPr lang="en-US" dirty="0"/>
              <a:t>247 previously untreated hypertensive patients, with BP ≥ 140/90 mmHg</a:t>
            </a:r>
          </a:p>
          <a:p>
            <a:pPr lvl="1"/>
            <a:r>
              <a:rPr lang="en-US" dirty="0"/>
              <a:t>screened by their GP using a blood test (aldosterone to renin ratio, ARR)</a:t>
            </a:r>
          </a:p>
          <a:p>
            <a:pPr lvl="1" algn="ctr">
              <a:buFont typeface="Wingdings" panose="05000000000000000000" pitchFamily="2" charset="2"/>
              <a:buChar char="à"/>
            </a:pPr>
            <a:r>
              <a:rPr lang="en-US" b="1" dirty="0">
                <a:sym typeface="Wingdings" panose="05000000000000000000" pitchFamily="2" charset="2"/>
              </a:rPr>
              <a:t>35 (14%) diagnosed with PA</a:t>
            </a:r>
          </a:p>
        </p:txBody>
      </p:sp>
      <p:pic>
        <p:nvPicPr>
          <p:cNvPr id="4" name="Picture 3" descr="A group of people holding hands&#10;&#10;Description automatically generated">
            <a:extLst>
              <a:ext uri="{FF2B5EF4-FFF2-40B4-BE49-F238E27FC236}">
                <a16:creationId xmlns:a16="http://schemas.microsoft.com/office/drawing/2014/main" id="{E773BF7F-7B2B-8619-262D-E6B1E1AE0D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09" y="4070286"/>
            <a:ext cx="9926985" cy="2284135"/>
          </a:xfrm>
          <a:prstGeom prst="rect">
            <a:avLst/>
          </a:prstGeom>
        </p:spPr>
      </p:pic>
      <p:pic>
        <p:nvPicPr>
          <p:cNvPr id="8" name="Graphic 5">
            <a:extLst>
              <a:ext uri="{FF2B5EF4-FFF2-40B4-BE49-F238E27FC236}">
                <a16:creationId xmlns:a16="http://schemas.microsoft.com/office/drawing/2014/main" id="{CE00222A-42E7-4096-A558-B1DA7B7D1908}"/>
              </a:ext>
            </a:extLst>
          </p:cNvPr>
          <p:cNvPicPr>
            <a:picLocks noChangeAspect="1"/>
          </p:cNvPicPr>
          <p:nvPr/>
        </p:nvPicPr>
        <p:blipFill>
          <a:blip r:embed="rId6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75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1DE8F5-4887-BAFB-6FBD-A1DF4126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548" y="-43015"/>
            <a:ext cx="8594063" cy="1325563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Primary aldosteronism is under-diagnosed</a:t>
            </a:r>
          </a:p>
        </p:txBody>
      </p:sp>
      <p:sp>
        <p:nvSpPr>
          <p:cNvPr id="9" name="Content Placeholder 1">
            <a:extLst>
              <a:ext uri="{FF2B5EF4-FFF2-40B4-BE49-F238E27FC236}">
                <a16:creationId xmlns:a16="http://schemas.microsoft.com/office/drawing/2014/main" id="{DD62C9BB-7A51-4978-B10C-AD3AFFEBF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4988" y="1355068"/>
            <a:ext cx="10984889" cy="4356194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AU" dirty="0">
                <a:cs typeface="Arial" panose="020B0604020202020204" pitchFamily="34" charset="0"/>
              </a:rPr>
              <a:t>Victorian GP survey:</a:t>
            </a:r>
          </a:p>
          <a:p>
            <a:pPr lvl="1">
              <a:buFont typeface="Arial"/>
              <a:buChar char="•"/>
              <a:defRPr/>
            </a:pPr>
            <a:r>
              <a:rPr lang="en-AU" dirty="0">
                <a:cs typeface="Arial" panose="020B0604020202020204" pitchFamily="34" charset="0"/>
              </a:rPr>
              <a:t>8 out of 8809 </a:t>
            </a:r>
            <a:r>
              <a:rPr lang="en-AU" b="1" dirty="0">
                <a:cs typeface="Arial" panose="020B0604020202020204" pitchFamily="34" charset="0"/>
              </a:rPr>
              <a:t>(0.09%) </a:t>
            </a:r>
            <a:r>
              <a:rPr lang="en-AU" dirty="0">
                <a:cs typeface="Arial" panose="020B0604020202020204" pitchFamily="34" charset="0"/>
              </a:rPr>
              <a:t>patients screened for PA</a:t>
            </a:r>
          </a:p>
          <a:p>
            <a:pPr>
              <a:buFont typeface="Arial"/>
              <a:buChar char="•"/>
              <a:defRPr/>
            </a:pPr>
            <a:endParaRPr lang="en-AU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AU" dirty="0">
                <a:cs typeface="Arial" panose="020B0604020202020204" pitchFamily="34" charset="0"/>
              </a:rPr>
              <a:t>BEACH (</a:t>
            </a:r>
            <a:r>
              <a:rPr lang="en-US" dirty="0">
                <a:cs typeface="Arial" panose="020B0604020202020204" pitchFamily="34" charset="0"/>
              </a:rPr>
              <a:t>Bettering the Evaluation and Care of Health)</a:t>
            </a:r>
            <a:r>
              <a:rPr lang="en-AU" dirty="0">
                <a:cs typeface="Arial" panose="020B0604020202020204" pitchFamily="34" charset="0"/>
              </a:rPr>
              <a:t>:</a:t>
            </a:r>
          </a:p>
          <a:p>
            <a:pPr lvl="1">
              <a:buFont typeface="Arial"/>
              <a:buChar char="•"/>
              <a:defRPr/>
            </a:pPr>
            <a:r>
              <a:rPr lang="en-US" dirty="0">
                <a:cs typeface="Arial" panose="020B0604020202020204" pitchFamily="34" charset="0"/>
              </a:rPr>
              <a:t>15,000+ GPs and  1.5 million GP-patient encounters (2000-2016)</a:t>
            </a:r>
          </a:p>
          <a:p>
            <a:pPr lvl="1">
              <a:buFont typeface="Arial"/>
              <a:buChar char="•"/>
              <a:defRPr/>
            </a:pPr>
            <a:r>
              <a:rPr lang="en-AU" dirty="0">
                <a:cs typeface="Arial" panose="020B0604020202020204" pitchFamily="34" charset="0"/>
              </a:rPr>
              <a:t>Aldosterone test only ordered 66 times</a:t>
            </a:r>
          </a:p>
          <a:p>
            <a:pPr lvl="1">
              <a:buFont typeface="Arial"/>
              <a:buChar char="•"/>
              <a:defRPr/>
            </a:pPr>
            <a:r>
              <a:rPr lang="en-AU" dirty="0">
                <a:cs typeface="Arial" panose="020B0604020202020204" pitchFamily="34" charset="0"/>
              </a:rPr>
              <a:t>Only 57 cases of PA identified</a:t>
            </a:r>
          </a:p>
        </p:txBody>
      </p:sp>
      <p:sp>
        <p:nvSpPr>
          <p:cNvPr id="10" name="Text Box 4">
            <a:extLst>
              <a:ext uri="{FF2B5EF4-FFF2-40B4-BE49-F238E27FC236}">
                <a16:creationId xmlns:a16="http://schemas.microsoft.com/office/drawing/2014/main" id="{27B188A5-0A69-4ACC-A8B3-CEF0AAB82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16053" y="6222295"/>
            <a:ext cx="325294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Yang J, Fuller PJ, </a:t>
            </a:r>
            <a:r>
              <a:rPr kumimoji="0" lang="en-US" alt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Stowasser</a:t>
            </a: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M, MJA, 2018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Nelson M, Editorial, MJA, 2022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E2760D8-EC36-489A-9810-84AA59C2B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7162"/>
            <a:ext cx="12191999" cy="6463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Disease considered rare = not tested </a:t>
            </a:r>
            <a:r>
              <a:rPr kumimoji="0" lang="en-AU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=</a:t>
            </a:r>
            <a:r>
              <a:rPr kumimoji="0" lang="en-AU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not found </a:t>
            </a:r>
            <a:r>
              <a:rPr kumimoji="0" lang="en-AU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  <a:sym typeface="Wingdings" panose="05000000000000000000" pitchFamily="2" charset="2"/>
              </a:rPr>
              <a:t>= </a:t>
            </a:r>
            <a:r>
              <a:rPr kumimoji="0" lang="en-AU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rare! </a:t>
            </a:r>
            <a:r>
              <a:rPr kumimoji="0" lang="en-AU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(Mark Nelson)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CF53465-D54E-4BA9-AF6B-853475724BAC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5">
            <a:extLst>
              <a:ext uri="{FF2B5EF4-FFF2-40B4-BE49-F238E27FC236}">
                <a16:creationId xmlns:a16="http://schemas.microsoft.com/office/drawing/2014/main" id="{FAA69CEE-8DCC-4808-AC5F-B81A5F9BA258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0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368489" y="-3182393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1DE8F5-4887-BAFB-6FBD-A1DF4126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6032" y="116454"/>
            <a:ext cx="9079354" cy="1101245"/>
          </a:xfrm>
        </p:spPr>
        <p:txBody>
          <a:bodyPr>
            <a:normAutofit/>
          </a:bodyPr>
          <a:lstStyle/>
          <a:p>
            <a:r>
              <a:rPr lang="en-US" sz="3600" b="1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Primary aldosteronism is </a:t>
            </a:r>
            <a:r>
              <a:rPr lang="en-US" sz="3600" b="1" kern="0" dirty="0">
                <a:cs typeface="Times New Roman" panose="02020603050405020304" pitchFamily="18" charset="0"/>
              </a:rPr>
              <a:t>easy to detect</a:t>
            </a:r>
          </a:p>
        </p:txBody>
      </p:sp>
      <p:sp>
        <p:nvSpPr>
          <p:cNvPr id="19" name="Content Placeholder 1">
            <a:extLst>
              <a:ext uri="{FF2B5EF4-FFF2-40B4-BE49-F238E27FC236}">
                <a16:creationId xmlns:a16="http://schemas.microsoft.com/office/drawing/2014/main" id="{5A01088B-9D62-4FA5-8289-70EF33F00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736" y="1141292"/>
            <a:ext cx="8857738" cy="5534953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en-AU" sz="2400" b="1" dirty="0">
                <a:cs typeface="Arial" panose="020B0604020202020204" pitchFamily="34" charset="0"/>
              </a:rPr>
              <a:t>Aldosterone to renin ratio (ARR) </a:t>
            </a:r>
            <a:r>
              <a:rPr lang="en-AU" sz="2400" dirty="0">
                <a:cs typeface="Arial" panose="020B0604020202020204" pitchFamily="34" charset="0"/>
              </a:rPr>
              <a:t>= screening blood test</a:t>
            </a:r>
          </a:p>
          <a:p>
            <a:pPr marL="0" indent="0">
              <a:buNone/>
              <a:defRPr/>
            </a:pPr>
            <a:endParaRPr lang="en-AU" sz="1100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AU" sz="2400" b="1" dirty="0">
                <a:cs typeface="Arial" panose="020B0604020202020204" pitchFamily="34" charset="0"/>
              </a:rPr>
              <a:t>WHAT IT IS </a:t>
            </a:r>
          </a:p>
          <a:p>
            <a:pPr>
              <a:buFont typeface="Arial"/>
              <a:buChar char="•"/>
              <a:defRPr/>
            </a:pPr>
            <a:r>
              <a:rPr lang="en-AU" sz="2400" dirty="0"/>
              <a:t>relative amount of aldosterone to renin </a:t>
            </a:r>
            <a:r>
              <a:rPr lang="en-AU" sz="2400" dirty="0">
                <a:sym typeface="Wingdings" panose="05000000000000000000" pitchFamily="2" charset="2"/>
              </a:rPr>
              <a:t>in health,</a:t>
            </a:r>
            <a:r>
              <a:rPr lang="en-AU" sz="2400" dirty="0"/>
              <a:t> rise and fall together</a:t>
            </a:r>
          </a:p>
          <a:p>
            <a:pPr>
              <a:buFont typeface="Arial"/>
              <a:buChar char="•"/>
              <a:defRPr/>
            </a:pPr>
            <a:r>
              <a:rPr lang="en-AU" sz="2400" dirty="0"/>
              <a:t>In primary aldosteronism, </a:t>
            </a:r>
            <a:r>
              <a:rPr lang="en-AU" sz="2400" b="1" dirty="0"/>
              <a:t>aldosterone is normal or high, while renin is low </a:t>
            </a:r>
            <a:r>
              <a:rPr lang="en-AU" sz="2400" b="1" dirty="0">
                <a:sym typeface="Wingdings" panose="05000000000000000000" pitchFamily="2" charset="2"/>
              </a:rPr>
              <a:t> ARR high</a:t>
            </a:r>
            <a:endParaRPr lang="en-AU" sz="2400" b="1" dirty="0"/>
          </a:p>
          <a:p>
            <a:pPr marL="0" indent="0">
              <a:buNone/>
              <a:defRPr/>
            </a:pPr>
            <a:endParaRPr lang="en-AU" sz="1100" dirty="0"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en-AU" sz="2400" b="1" dirty="0">
                <a:cs typeface="Arial" panose="020B0604020202020204" pitchFamily="34" charset="0"/>
              </a:rPr>
              <a:t>INTERPRETATION</a:t>
            </a:r>
          </a:p>
          <a:p>
            <a:pPr>
              <a:buFont typeface="Arial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ARR ≥ 70 (in most labs)</a:t>
            </a:r>
          </a:p>
          <a:p>
            <a:pPr>
              <a:buFont typeface="Arial"/>
              <a:buChar char="•"/>
              <a:defRPr/>
            </a:pPr>
            <a:r>
              <a:rPr lang="en-US" sz="2400" dirty="0">
                <a:cs typeface="Arial" panose="020B0604020202020204" pitchFamily="34" charset="0"/>
              </a:rPr>
              <a:t>ARR ≥ 20 if on interfering medications (which increase renin)</a:t>
            </a:r>
            <a:endParaRPr lang="en-AU" sz="2400" dirty="0">
              <a:cs typeface="Arial" panose="020B0604020202020204" pitchFamily="34" charset="0"/>
            </a:endParaRPr>
          </a:p>
          <a:p>
            <a:pPr>
              <a:buFont typeface="Arial"/>
              <a:buChar char="•"/>
              <a:defRPr/>
            </a:pPr>
            <a:r>
              <a:rPr lang="en-AU" sz="2400" b="1" dirty="0"/>
              <a:t>Higher ARR = higher likelihood of primary aldosteronism</a:t>
            </a:r>
            <a:endParaRPr lang="en-AU" sz="2400" dirty="0">
              <a:cs typeface="Arial" panose="020B0604020202020204" pitchFamily="34" charset="0"/>
            </a:endParaRP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6922B9B4-676A-4D43-8E13-52EA90A815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56268" y="6464547"/>
            <a:ext cx="23357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Gurgenci</a:t>
            </a:r>
            <a:r>
              <a:rPr lang="en-US" altLang="en-US" sz="1200" dirty="0">
                <a:solidFill>
                  <a:srgbClr val="000000"/>
                </a:solidFill>
                <a:latin typeface="Arial" panose="020B0604020202020204" pitchFamily="34" charset="0"/>
              </a:rPr>
              <a:t> T et al, AJGP,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169DC2-00AE-BD9B-BC16-84B0DF948E65}"/>
              </a:ext>
            </a:extLst>
          </p:cNvPr>
          <p:cNvSpPr txBox="1"/>
          <p:nvPr/>
        </p:nvSpPr>
        <p:spPr>
          <a:xfrm>
            <a:off x="9049418" y="3606230"/>
            <a:ext cx="2686555" cy="230832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AU" sz="2400" b="1" dirty="0">
                <a:solidFill>
                  <a:schemeClr val="accent1">
                    <a:lumMod val="75000"/>
                  </a:schemeClr>
                </a:solidFill>
              </a:rPr>
              <a:t>Interfering meds:</a:t>
            </a:r>
          </a:p>
          <a:p>
            <a:pPr>
              <a:defRPr/>
            </a:pPr>
            <a:r>
              <a:rPr lang="en-AU" sz="2000" dirty="0"/>
              <a:t>Diuretic</a:t>
            </a:r>
          </a:p>
          <a:p>
            <a:pPr>
              <a:defRPr/>
            </a:pPr>
            <a:r>
              <a:rPr lang="en-AU" sz="2000" dirty="0"/>
              <a:t>MR antagonist</a:t>
            </a:r>
          </a:p>
          <a:p>
            <a:pPr>
              <a:defRPr/>
            </a:pPr>
            <a:r>
              <a:rPr lang="en-AU" sz="2000" dirty="0"/>
              <a:t>ACE inhibitor</a:t>
            </a:r>
          </a:p>
          <a:p>
            <a:pPr>
              <a:defRPr/>
            </a:pPr>
            <a:r>
              <a:rPr lang="en-AU" sz="2000" dirty="0"/>
              <a:t>Ang II receptor blocker Dihydropyridine calcium channel blocker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215AABD-2F4A-468D-A63C-43ECD6C991D6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phic 5">
            <a:extLst>
              <a:ext uri="{FF2B5EF4-FFF2-40B4-BE49-F238E27FC236}">
                <a16:creationId xmlns:a16="http://schemas.microsoft.com/office/drawing/2014/main" id="{72C67808-103B-4AE0-A661-411DC3D005F3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78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0B02B7A2-08F4-9487-BB6E-9F6701B6B5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41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9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  <a:effectLst>
            <a:outerShdw sx="1000" sy="1000" algn="ctr" rotWithShape="0">
              <a:srgbClr val="000000"/>
            </a:outerShdw>
            <a:reflection endPos="0" dir="5400000" sy="-100000" algn="bl" rotWithShape="0"/>
          </a:effectLst>
        </p:spPr>
      </p:pic>
      <p:sp>
        <p:nvSpPr>
          <p:cNvPr id="16" name="Title 1">
            <a:extLst>
              <a:ext uri="{FF2B5EF4-FFF2-40B4-BE49-F238E27FC236}">
                <a16:creationId xmlns:a16="http://schemas.microsoft.com/office/drawing/2014/main" id="{D5380272-E7EC-6C10-E509-CBB5B1CE3B8E}"/>
              </a:ext>
            </a:extLst>
          </p:cNvPr>
          <p:cNvSpPr txBox="1">
            <a:spLocks/>
          </p:cNvSpPr>
          <p:nvPr/>
        </p:nvSpPr>
        <p:spPr>
          <a:xfrm>
            <a:off x="-4121" y="-55721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lvl="1" algn="just">
              <a:lnSpc>
                <a:spcPct val="115000"/>
              </a:lnSpc>
              <a:spcBef>
                <a:spcPts val="2400"/>
              </a:spcBef>
            </a:pPr>
            <a:r>
              <a:rPr lang="en-AU" sz="3600" b="1" kern="0" dirty="0">
                <a:latin typeface="+mj-lt"/>
                <a:cs typeface="Times New Roman" panose="02020603050405020304" pitchFamily="18" charset="0"/>
              </a:rPr>
              <a:t>Diagnostic Pathway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D2FBA1-4A15-355B-2D9D-FB2B53F4C8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879295"/>
            <a:ext cx="12192000" cy="64633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>
            <a:spAutoFit/>
          </a:bodyPr>
          <a:lstStyle>
            <a:lvl1pPr defTabSz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572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572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572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AU" altLang="en-US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</a:rPr>
              <a:t>How can we increase screening in primary care? </a:t>
            </a:r>
            <a:r>
              <a:rPr lang="en-AU" altLang="en-US" sz="3600" b="1" dirty="0">
                <a:solidFill>
                  <a:srgbClr val="FFFFFF"/>
                </a:solidFill>
                <a:latin typeface="+mn-lt"/>
                <a:cs typeface="Arial" panose="020B0604020202020204" pitchFamily="34" charset="0"/>
                <a:sym typeface="Wingdings" panose="05000000000000000000" pitchFamily="2" charset="2"/>
              </a:rPr>
              <a:t> CONSEP</a:t>
            </a:r>
            <a:endParaRPr lang="en-AU" altLang="en-US" sz="3600" b="1" dirty="0">
              <a:solidFill>
                <a:srgbClr val="FFFFFF"/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D4842EC-A457-E6D2-3684-1DC93D45FDC5}"/>
              </a:ext>
            </a:extLst>
          </p:cNvPr>
          <p:cNvGrpSpPr/>
          <p:nvPr/>
        </p:nvGrpSpPr>
        <p:grpSpPr>
          <a:xfrm>
            <a:off x="275418" y="2481812"/>
            <a:ext cx="11226871" cy="3321933"/>
            <a:chOff x="-71349" y="1415090"/>
            <a:chExt cx="11778866" cy="3485264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7F6CA4B3-5394-2E25-F688-9C9D77E162FD}"/>
                </a:ext>
              </a:extLst>
            </p:cNvPr>
            <p:cNvGrpSpPr/>
            <p:nvPr/>
          </p:nvGrpSpPr>
          <p:grpSpPr>
            <a:xfrm>
              <a:off x="300967" y="4244469"/>
              <a:ext cx="1401706" cy="655885"/>
              <a:chOff x="372109" y="4576405"/>
              <a:chExt cx="1401706" cy="615554"/>
            </a:xfrm>
          </p:grpSpPr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151CD8-1723-1894-B432-60F0B69FB785}"/>
                  </a:ext>
                </a:extLst>
              </p:cNvPr>
              <p:cNvSpPr txBox="1"/>
              <p:nvPr/>
            </p:nvSpPr>
            <p:spPr>
              <a:xfrm>
                <a:off x="372109" y="4576405"/>
                <a:ext cx="1401706" cy="30777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>
                <a:defPPr>
                  <a:defRPr lang="en-US"/>
                </a:defPPr>
                <a:lvl1pPr>
                  <a:defRPr b="1"/>
                </a:lvl1pPr>
              </a:lstStyle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Primary care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D933923-52A7-F422-7A3F-940D5C26F7A0}"/>
                  </a:ext>
                </a:extLst>
              </p:cNvPr>
              <p:cNvSpPr txBox="1"/>
              <p:nvPr/>
            </p:nvSpPr>
            <p:spPr>
              <a:xfrm>
                <a:off x="372109" y="4884182"/>
                <a:ext cx="1401706" cy="3077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Specialist care</a:t>
                </a:r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C581958-E91C-C358-0355-816F11BB0CE2}"/>
                </a:ext>
              </a:extLst>
            </p:cNvPr>
            <p:cNvSpPr txBox="1"/>
            <p:nvPr/>
          </p:nvSpPr>
          <p:spPr>
            <a:xfrm>
              <a:off x="300967" y="3916526"/>
              <a:ext cx="1561863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Legend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1B6AE8AE-965E-C1F7-BA97-157BCA18FB26}"/>
                </a:ext>
              </a:extLst>
            </p:cNvPr>
            <p:cNvGrpSpPr/>
            <p:nvPr/>
          </p:nvGrpSpPr>
          <p:grpSpPr>
            <a:xfrm>
              <a:off x="-71349" y="1415090"/>
              <a:ext cx="11778866" cy="2414433"/>
              <a:chOff x="-71349" y="1415090"/>
              <a:chExt cx="11778866" cy="2414433"/>
            </a:xfrm>
          </p:grpSpPr>
          <p:sp>
            <p:nvSpPr>
              <p:cNvPr id="18" name="Freeform 9">
                <a:extLst>
                  <a:ext uri="{FF2B5EF4-FFF2-40B4-BE49-F238E27FC236}">
                    <a16:creationId xmlns:a16="http://schemas.microsoft.com/office/drawing/2014/main" id="{821D07D0-2C83-22B2-A3A4-3A992DFA7294}"/>
                  </a:ext>
                </a:extLst>
              </p:cNvPr>
              <p:cNvSpPr/>
              <p:nvPr/>
            </p:nvSpPr>
            <p:spPr>
              <a:xfrm>
                <a:off x="2777282" y="2288699"/>
                <a:ext cx="1094664" cy="971691"/>
              </a:xfrm>
              <a:custGeom>
                <a:avLst/>
                <a:gdLst>
                  <a:gd name="connsiteX0" fmla="*/ 0 w 1064386"/>
                  <a:gd name="connsiteY0" fmla="*/ 0 h 1064386"/>
                  <a:gd name="connsiteX1" fmla="*/ 1064386 w 1064386"/>
                  <a:gd name="connsiteY1" fmla="*/ 0 h 1064386"/>
                  <a:gd name="connsiteX2" fmla="*/ 1064386 w 1064386"/>
                  <a:gd name="connsiteY2" fmla="*/ 1064386 h 1064386"/>
                  <a:gd name="connsiteX3" fmla="*/ 0 w 1064386"/>
                  <a:gd name="connsiteY3" fmla="*/ 1064386 h 1064386"/>
                  <a:gd name="connsiteX4" fmla="*/ 0 w 1064386"/>
                  <a:gd name="connsiteY4" fmla="*/ 0 h 106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4386" h="1064386">
                    <a:moveTo>
                      <a:pt x="0" y="0"/>
                    </a:moveTo>
                    <a:lnTo>
                      <a:pt x="1064386" y="0"/>
                    </a:lnTo>
                    <a:lnTo>
                      <a:pt x="1064386" y="1064386"/>
                    </a:lnTo>
                    <a:lnTo>
                      <a:pt x="0" y="10643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Measure ARR</a:t>
                </a:r>
                <a:endParaRPr kumimoji="0" lang="en-GB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Freeform 12">
                <a:extLst>
                  <a:ext uri="{FF2B5EF4-FFF2-40B4-BE49-F238E27FC236}">
                    <a16:creationId xmlns:a16="http://schemas.microsoft.com/office/drawing/2014/main" id="{A50F481F-1EF8-D177-5D7B-6D7C2C3A1586}"/>
                  </a:ext>
                </a:extLst>
              </p:cNvPr>
              <p:cNvSpPr/>
              <p:nvPr/>
            </p:nvSpPr>
            <p:spPr>
              <a:xfrm>
                <a:off x="5299297" y="2894058"/>
                <a:ext cx="1365662" cy="935465"/>
              </a:xfrm>
              <a:custGeom>
                <a:avLst/>
                <a:gdLst>
                  <a:gd name="connsiteX0" fmla="*/ 0 w 1064386"/>
                  <a:gd name="connsiteY0" fmla="*/ 0 h 1064386"/>
                  <a:gd name="connsiteX1" fmla="*/ 1064386 w 1064386"/>
                  <a:gd name="connsiteY1" fmla="*/ 0 h 1064386"/>
                  <a:gd name="connsiteX2" fmla="*/ 1064386 w 1064386"/>
                  <a:gd name="connsiteY2" fmla="*/ 1064386 h 1064386"/>
                  <a:gd name="connsiteX3" fmla="*/ 0 w 1064386"/>
                  <a:gd name="connsiteY3" fmla="*/ 1064386 h 1064386"/>
                  <a:gd name="connsiteX4" fmla="*/ 0 w 1064386"/>
                  <a:gd name="connsiteY4" fmla="*/ 0 h 106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4386" h="1064386">
                    <a:moveTo>
                      <a:pt x="0" y="0"/>
                    </a:moveTo>
                    <a:lnTo>
                      <a:pt x="1064386" y="0"/>
                    </a:lnTo>
                    <a:lnTo>
                      <a:pt x="1064386" y="1064386"/>
                    </a:lnTo>
                    <a:lnTo>
                      <a:pt x="0" y="10643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Endocrine hypertension service</a:t>
                </a:r>
                <a:endParaRPr kumimoji="0" lang="en-GB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A2F909CB-E333-CBE7-6B76-C17B23BE3A87}"/>
                  </a:ext>
                </a:extLst>
              </p:cNvPr>
              <p:cNvSpPr txBox="1"/>
              <p:nvPr/>
            </p:nvSpPr>
            <p:spPr>
              <a:xfrm>
                <a:off x="-71349" y="2139447"/>
                <a:ext cx="2520502" cy="123110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Who to screen</a:t>
                </a: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BP ≥ 140/90 (treated or untreated), or</a:t>
                </a:r>
              </a:p>
              <a:p>
                <a:pPr marL="171450" marR="0" lvl="0" indent="-17145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≥4 BP-lowering drugs</a:t>
                </a: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72189495-B8A4-35FF-B9FF-207F9CCB1792}"/>
                  </a:ext>
                </a:extLst>
              </p:cNvPr>
              <p:cNvSpPr txBox="1"/>
              <p:nvPr/>
            </p:nvSpPr>
            <p:spPr>
              <a:xfrm>
                <a:off x="3875276" y="1900061"/>
                <a:ext cx="431875" cy="403553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ARR </a:t>
                </a: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&lt;70</a:t>
                </a:r>
              </a:p>
            </p:txBody>
          </p:sp>
          <p:sp>
            <p:nvSpPr>
              <p:cNvPr id="22" name="Freeform 23">
                <a:extLst>
                  <a:ext uri="{FF2B5EF4-FFF2-40B4-BE49-F238E27FC236}">
                    <a16:creationId xmlns:a16="http://schemas.microsoft.com/office/drawing/2014/main" id="{F006903A-EFF3-047E-182D-8F2A8EB9B120}"/>
                  </a:ext>
                </a:extLst>
              </p:cNvPr>
              <p:cNvSpPr/>
              <p:nvPr/>
            </p:nvSpPr>
            <p:spPr>
              <a:xfrm>
                <a:off x="6261019" y="1765286"/>
                <a:ext cx="2936431" cy="361407"/>
              </a:xfrm>
              <a:custGeom>
                <a:avLst/>
                <a:gdLst>
                  <a:gd name="connsiteX0" fmla="*/ 0 w 1064386"/>
                  <a:gd name="connsiteY0" fmla="*/ 0 h 1064386"/>
                  <a:gd name="connsiteX1" fmla="*/ 1064386 w 1064386"/>
                  <a:gd name="connsiteY1" fmla="*/ 0 h 1064386"/>
                  <a:gd name="connsiteX2" fmla="*/ 1064386 w 1064386"/>
                  <a:gd name="connsiteY2" fmla="*/ 1064386 h 1064386"/>
                  <a:gd name="connsiteX3" fmla="*/ 0 w 1064386"/>
                  <a:gd name="connsiteY3" fmla="*/ 1064386 h 1064386"/>
                  <a:gd name="connsiteX4" fmla="*/ 0 w 1064386"/>
                  <a:gd name="connsiteY4" fmla="*/ 0 h 10643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064386" h="1064386">
                    <a:moveTo>
                      <a:pt x="0" y="0"/>
                    </a:moveTo>
                    <a:lnTo>
                      <a:pt x="1064386" y="0"/>
                    </a:lnTo>
                    <a:lnTo>
                      <a:pt x="1064386" y="1064386"/>
                    </a:lnTo>
                    <a:lnTo>
                      <a:pt x="0" y="106438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General practice care</a:t>
                </a:r>
                <a:endParaRPr kumimoji="0" lang="en-GB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14EEDBA0-7F39-5AF2-412B-9F9E6C77F218}"/>
                  </a:ext>
                </a:extLst>
              </p:cNvPr>
              <p:cNvSpPr txBox="1"/>
              <p:nvPr/>
            </p:nvSpPr>
            <p:spPr>
              <a:xfrm>
                <a:off x="3781817" y="3067816"/>
                <a:ext cx="689229" cy="709558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ARR </a:t>
                </a: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≥70</a:t>
                </a: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04684BEC-A716-9DB7-C793-0C121F9C38F5}"/>
                  </a:ext>
                </a:extLst>
              </p:cNvPr>
              <p:cNvSpPr txBox="1"/>
              <p:nvPr/>
            </p:nvSpPr>
            <p:spPr>
              <a:xfrm>
                <a:off x="7092210" y="2920158"/>
                <a:ext cx="1286104" cy="909365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Saline suppression test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61581C79-0983-BD5F-FFF2-9C0F92A0734C}"/>
                  </a:ext>
                </a:extLst>
              </p:cNvPr>
              <p:cNvSpPr txBox="1"/>
              <p:nvPr/>
            </p:nvSpPr>
            <p:spPr>
              <a:xfrm>
                <a:off x="7636200" y="2303614"/>
                <a:ext cx="619213" cy="492672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-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ve</a:t>
                </a: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Down Arrow 31">
                <a:extLst>
                  <a:ext uri="{FF2B5EF4-FFF2-40B4-BE49-F238E27FC236}">
                    <a16:creationId xmlns:a16="http://schemas.microsoft.com/office/drawing/2014/main" id="{78BA2853-5F95-52CD-F71B-25785058F2ED}"/>
                  </a:ext>
                </a:extLst>
              </p:cNvPr>
              <p:cNvSpPr/>
              <p:nvPr/>
            </p:nvSpPr>
            <p:spPr>
              <a:xfrm rot="5400000">
                <a:off x="9350901" y="1788252"/>
                <a:ext cx="175546" cy="384100"/>
              </a:xfrm>
              <a:prstGeom prst="downArrow">
                <a:avLst/>
              </a:prstGeom>
              <a:solidFill>
                <a:schemeClr val="tx1"/>
              </a:solidFill>
              <a:ln w="127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362BF363-47F1-6233-153F-3C0E5761A5DE}"/>
                  </a:ext>
                </a:extLst>
              </p:cNvPr>
              <p:cNvSpPr txBox="1"/>
              <p:nvPr/>
            </p:nvSpPr>
            <p:spPr>
              <a:xfrm>
                <a:off x="8255413" y="2918097"/>
                <a:ext cx="684441" cy="492672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+</a:t>
                </a:r>
                <a:r>
                  <a:rPr kumimoji="0" lang="en-US" sz="20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ve</a:t>
                </a:r>
                <a:r>
                  <a:rPr kumimoji="0" lang="en-US" sz="20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</a:p>
            </p:txBody>
          </p:sp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E6E98456-08B7-AC50-BA33-632F69CDF236}"/>
                  </a:ext>
                </a:extLst>
              </p:cNvPr>
              <p:cNvSpPr txBox="1"/>
              <p:nvPr/>
            </p:nvSpPr>
            <p:spPr>
              <a:xfrm>
                <a:off x="8841876" y="2926581"/>
                <a:ext cx="1164584" cy="902941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Adrenal vein Sampling</a:t>
                </a: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BC2029E-3BBC-0B45-995D-1BF5683D41F3}"/>
                  </a:ext>
                </a:extLst>
              </p:cNvPr>
              <p:cNvSpPr txBox="1"/>
              <p:nvPr/>
            </p:nvSpPr>
            <p:spPr>
              <a:xfrm>
                <a:off x="9971191" y="3042503"/>
                <a:ext cx="973666" cy="673277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Unilateral</a:t>
                </a:r>
                <a:endPara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6223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disease</a:t>
                </a:r>
                <a:endParaRPr kumimoji="0" lang="en-US" sz="1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49D47B2-83AC-A885-1389-FAE7030240EC}"/>
                  </a:ext>
                </a:extLst>
              </p:cNvPr>
              <p:cNvSpPr txBox="1"/>
              <p:nvPr/>
            </p:nvSpPr>
            <p:spPr>
              <a:xfrm>
                <a:off x="9246624" y="2436871"/>
                <a:ext cx="1006854" cy="380137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Bilateral     disease</a:t>
                </a:r>
              </a:p>
            </p:txBody>
          </p:sp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4B3DF1C-2F38-C9B9-0257-743E81D3FBE7}"/>
                  </a:ext>
                </a:extLst>
              </p:cNvPr>
              <p:cNvSpPr txBox="1"/>
              <p:nvPr/>
            </p:nvSpPr>
            <p:spPr>
              <a:xfrm>
                <a:off x="9679899" y="1725961"/>
                <a:ext cx="1984657" cy="60462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Mineralocorticoid receptor antagonist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FB0EF1FC-1917-E095-ADEB-ABCEAC245643}"/>
                  </a:ext>
                </a:extLst>
              </p:cNvPr>
              <p:cNvSpPr txBox="1"/>
              <p:nvPr/>
            </p:nvSpPr>
            <p:spPr>
              <a:xfrm>
                <a:off x="10897513" y="3074130"/>
                <a:ext cx="810004" cy="673277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4">
                    <a:lumMod val="50000"/>
                  </a:schemeClr>
                </a:solidFill>
              </a:ln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2000">
                    <a:solidFill>
                      <a:schemeClr val="tx1"/>
                    </a:solidFill>
                  </a:defRPr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Surgery</a:t>
                </a:r>
              </a:p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3" name="Down Arrow 45">
                <a:extLst>
                  <a:ext uri="{FF2B5EF4-FFF2-40B4-BE49-F238E27FC236}">
                    <a16:creationId xmlns:a16="http://schemas.microsoft.com/office/drawing/2014/main" id="{714AD934-0DF7-B5D4-AE9C-9FA377E1C7A4}"/>
                  </a:ext>
                </a:extLst>
              </p:cNvPr>
              <p:cNvSpPr/>
              <p:nvPr/>
            </p:nvSpPr>
            <p:spPr>
              <a:xfrm rot="16200000">
                <a:off x="10413495" y="2972921"/>
                <a:ext cx="117237" cy="810002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Down Arrow 47">
                <a:extLst>
                  <a:ext uri="{FF2B5EF4-FFF2-40B4-BE49-F238E27FC236}">
                    <a16:creationId xmlns:a16="http://schemas.microsoft.com/office/drawing/2014/main" id="{DA49F4C7-CC2F-5BC1-0242-06CD292F8919}"/>
                  </a:ext>
                </a:extLst>
              </p:cNvPr>
              <p:cNvSpPr/>
              <p:nvPr/>
            </p:nvSpPr>
            <p:spPr>
              <a:xfrm rot="10800000" flipH="1">
                <a:off x="7587412" y="2156145"/>
                <a:ext cx="164340" cy="680241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15105B2-EEE2-D8BB-A000-9BDB9D578EA0}"/>
                  </a:ext>
                </a:extLst>
              </p:cNvPr>
              <p:cNvSpPr txBox="1"/>
              <p:nvPr/>
            </p:nvSpPr>
            <p:spPr>
              <a:xfrm>
                <a:off x="4354452" y="2961992"/>
                <a:ext cx="960865" cy="202441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Referral</a:t>
                </a:r>
              </a:p>
            </p:txBody>
          </p:sp>
          <p:sp>
            <p:nvSpPr>
              <p:cNvPr id="36" name="Down Arrow 43">
                <a:extLst>
                  <a:ext uri="{FF2B5EF4-FFF2-40B4-BE49-F238E27FC236}">
                    <a16:creationId xmlns:a16="http://schemas.microsoft.com/office/drawing/2014/main" id="{BB5C28DA-EA45-2E1B-5406-E90FD6B3E69E}"/>
                  </a:ext>
                </a:extLst>
              </p:cNvPr>
              <p:cNvSpPr/>
              <p:nvPr/>
            </p:nvSpPr>
            <p:spPr>
              <a:xfrm rot="16200000">
                <a:off x="6782643" y="3171476"/>
                <a:ext cx="171397" cy="365968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7" name="Down Arrow 44">
                <a:extLst>
                  <a:ext uri="{FF2B5EF4-FFF2-40B4-BE49-F238E27FC236}">
                    <a16:creationId xmlns:a16="http://schemas.microsoft.com/office/drawing/2014/main" id="{EA566EC4-7481-295D-DBD1-917772AAD0F2}"/>
                  </a:ext>
                </a:extLst>
              </p:cNvPr>
              <p:cNvSpPr/>
              <p:nvPr/>
            </p:nvSpPr>
            <p:spPr>
              <a:xfrm rot="13255650">
                <a:off x="10191801" y="2288864"/>
                <a:ext cx="117237" cy="810002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8" name="Down Arrow 32">
                <a:extLst>
                  <a:ext uri="{FF2B5EF4-FFF2-40B4-BE49-F238E27FC236}">
                    <a16:creationId xmlns:a16="http://schemas.microsoft.com/office/drawing/2014/main" id="{CFE3DD80-0642-B67E-5BAA-F80E0CE76657}"/>
                  </a:ext>
                </a:extLst>
              </p:cNvPr>
              <p:cNvSpPr/>
              <p:nvPr/>
            </p:nvSpPr>
            <p:spPr>
              <a:xfrm rot="16200000">
                <a:off x="5203361" y="1111447"/>
                <a:ext cx="206686" cy="1768852"/>
              </a:xfrm>
              <a:prstGeom prst="downArrow">
                <a:avLst/>
              </a:prstGeom>
              <a:solidFill>
                <a:schemeClr val="tx1"/>
              </a:solidFill>
              <a:ln w="127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9" name="Down Arrow 35">
                <a:extLst>
                  <a:ext uri="{FF2B5EF4-FFF2-40B4-BE49-F238E27FC236}">
                    <a16:creationId xmlns:a16="http://schemas.microsoft.com/office/drawing/2014/main" id="{A6B3FD45-0D2C-D716-6E2E-83F534CE828A}"/>
                  </a:ext>
                </a:extLst>
              </p:cNvPr>
              <p:cNvSpPr/>
              <p:nvPr/>
            </p:nvSpPr>
            <p:spPr>
              <a:xfrm rot="16200000" flipH="1">
                <a:off x="4758124" y="2909230"/>
                <a:ext cx="174824" cy="877144"/>
              </a:xfrm>
              <a:prstGeom prst="downArrow">
                <a:avLst/>
              </a:prstGeom>
              <a:solidFill>
                <a:srgbClr val="EF8079"/>
              </a:solidFill>
              <a:ln w="12700">
                <a:solidFill>
                  <a:srgbClr val="EF8079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0" name="Down Arrow 38">
                <a:extLst>
                  <a:ext uri="{FF2B5EF4-FFF2-40B4-BE49-F238E27FC236}">
                    <a16:creationId xmlns:a16="http://schemas.microsoft.com/office/drawing/2014/main" id="{E2DCF7C4-1F94-C87F-68ED-B131ABAAC5EC}"/>
                  </a:ext>
                </a:extLst>
              </p:cNvPr>
              <p:cNvSpPr/>
              <p:nvPr/>
            </p:nvSpPr>
            <p:spPr>
              <a:xfrm rot="16200000">
                <a:off x="2505228" y="2622002"/>
                <a:ext cx="232113" cy="311999"/>
              </a:xfrm>
              <a:prstGeom prst="downArrow">
                <a:avLst/>
              </a:prstGeom>
              <a:solidFill>
                <a:schemeClr val="tx1"/>
              </a:solidFill>
              <a:ln w="12700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89880C07-16C7-13ED-D0F0-316A88E26BE0}"/>
                  </a:ext>
                </a:extLst>
              </p:cNvPr>
              <p:cNvSpPr txBox="1"/>
              <p:nvPr/>
            </p:nvSpPr>
            <p:spPr>
              <a:xfrm>
                <a:off x="4141120" y="1415090"/>
                <a:ext cx="2271964" cy="413452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Not on interfering meds, </a:t>
                </a:r>
                <a:r>
                  <a:rPr kumimoji="0" 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or</a:t>
                </a: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on interfering meds + ARR&lt;20</a:t>
                </a:r>
              </a:p>
            </p:txBody>
          </p:sp>
          <p:sp>
            <p:nvSpPr>
              <p:cNvPr id="42" name="Down Arrow 32">
                <a:extLst>
                  <a:ext uri="{FF2B5EF4-FFF2-40B4-BE49-F238E27FC236}">
                    <a16:creationId xmlns:a16="http://schemas.microsoft.com/office/drawing/2014/main" id="{9FCF9C68-1CD9-D626-8027-1694B4CBD09F}"/>
                  </a:ext>
                </a:extLst>
              </p:cNvPr>
              <p:cNvSpPr/>
              <p:nvPr/>
            </p:nvSpPr>
            <p:spPr>
              <a:xfrm rot="17977249">
                <a:off x="4751058" y="2103126"/>
                <a:ext cx="190234" cy="1050054"/>
              </a:xfrm>
              <a:prstGeom prst="downArrow">
                <a:avLst/>
              </a:prstGeom>
              <a:solidFill>
                <a:srgbClr val="EF8079"/>
              </a:solidFill>
              <a:ln w="12700">
                <a:solidFill>
                  <a:srgbClr val="EF8079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8C12788-B03C-E909-47B6-9D323B819EC8}"/>
                  </a:ext>
                </a:extLst>
              </p:cNvPr>
              <p:cNvSpPr txBox="1"/>
              <p:nvPr/>
            </p:nvSpPr>
            <p:spPr>
              <a:xfrm>
                <a:off x="4863157" y="2256407"/>
                <a:ext cx="1652633" cy="413452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600" b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On interfering meds + ARR≥20 </a:t>
                </a:r>
              </a:p>
            </p:txBody>
          </p:sp>
          <p:sp>
            <p:nvSpPr>
              <p:cNvPr id="44" name="Down Arrow 43">
                <a:extLst>
                  <a:ext uri="{FF2B5EF4-FFF2-40B4-BE49-F238E27FC236}">
                    <a16:creationId xmlns:a16="http://schemas.microsoft.com/office/drawing/2014/main" id="{45EB29A5-6866-BA29-CEB6-8E413DDA6C8B}"/>
                  </a:ext>
                </a:extLst>
              </p:cNvPr>
              <p:cNvSpPr/>
              <p:nvPr/>
            </p:nvSpPr>
            <p:spPr>
              <a:xfrm rot="16200000">
                <a:off x="8531747" y="3195875"/>
                <a:ext cx="171397" cy="365968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5" name="Down Arrow 44">
                <a:extLst>
                  <a:ext uri="{FF2B5EF4-FFF2-40B4-BE49-F238E27FC236}">
                    <a16:creationId xmlns:a16="http://schemas.microsoft.com/office/drawing/2014/main" id="{440AFB41-BB9A-C5A3-CADA-E8B6A65E23CE}"/>
                  </a:ext>
                </a:extLst>
              </p:cNvPr>
              <p:cNvSpPr/>
              <p:nvPr/>
            </p:nvSpPr>
            <p:spPr>
              <a:xfrm rot="10800000" flipH="1">
                <a:off x="10637589" y="2451541"/>
                <a:ext cx="60807" cy="689490"/>
              </a:xfrm>
              <a:prstGeom prst="downArrow">
                <a:avLst/>
              </a:prstGeom>
              <a:solidFill>
                <a:schemeClr val="tx1"/>
              </a:solidFill>
              <a:ln w="15875"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DCE564B6-14E0-FAF2-E1C1-0D5459AE395B}"/>
                  </a:ext>
                </a:extLst>
              </p:cNvPr>
              <p:cNvSpPr txBox="1"/>
              <p:nvPr/>
            </p:nvSpPr>
            <p:spPr>
              <a:xfrm>
                <a:off x="10519793" y="2581855"/>
                <a:ext cx="1006854" cy="380137"/>
              </a:xfrm>
              <a:prstGeom prst="rect">
                <a:avLst/>
              </a:prstGeom>
              <a:noFill/>
            </p:spPr>
            <p:style>
              <a:lnRef idx="0">
                <a:schemeClr val="dk1">
                  <a:alpha val="0"/>
                  <a:hueOff val="0"/>
                  <a:satOff val="0"/>
                  <a:lumOff val="0"/>
                  <a:alphaOff val="0"/>
                </a:schemeClr>
              </a:lnRef>
              <a:fill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>
                <a:defPPr>
                  <a:defRPr lang="en-US"/>
                </a:defPPr>
                <a:lvl1pPr lvl="0" indent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  <a:defRPr sz="1400"/>
                </a:lvl1pPr>
                <a:lvl2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2pPr>
                <a:lvl3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3pPr>
                <a:lvl4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4pPr>
                <a:lvl5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5pPr>
                <a:lvl6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6pPr>
                <a:lvl7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7pPr>
                <a:lvl8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8pPr>
                <a:lvl9pPr>
                  <a:defRPr>
                    <a:solidFill>
                      <a:schemeClr val="tx1">
                        <a:hueOff val="0"/>
                        <a:satOff val="0"/>
                        <a:lumOff val="0"/>
                        <a:alphaOff val="0"/>
                      </a:schemeClr>
                    </a:solidFill>
                  </a:defRPr>
                </a:lvl9pPr>
              </a:lstStyle>
              <a:p>
                <a:pPr marL="0" marR="0" lvl="0" indent="0" algn="ctr" defTabSz="622300" rtl="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>
                        <a:hueOff val="0"/>
                        <a:satOff val="0"/>
                        <a:lumOff val="0"/>
                        <a:alphaOff val="0"/>
                      </a:prstClr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Surgery declined</a:t>
                </a:r>
              </a:p>
            </p:txBody>
          </p:sp>
        </p:grpSp>
      </p:grp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F4D31576-C205-4083-AF5D-5E51767CAA68}"/>
              </a:ext>
            </a:extLst>
          </p:cNvPr>
          <p:cNvCxnSpPr>
            <a:cxnSpLocks/>
          </p:cNvCxnSpPr>
          <p:nvPr/>
        </p:nvCxnSpPr>
        <p:spPr>
          <a:xfrm>
            <a:off x="344988" y="968077"/>
            <a:ext cx="8990398" cy="0"/>
          </a:xfrm>
          <a:prstGeom prst="line">
            <a:avLst/>
          </a:prstGeom>
          <a:ln w="76200">
            <a:solidFill>
              <a:srgbClr val="EF80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0" name="Graphic 5">
            <a:extLst>
              <a:ext uri="{FF2B5EF4-FFF2-40B4-BE49-F238E27FC236}">
                <a16:creationId xmlns:a16="http://schemas.microsoft.com/office/drawing/2014/main" id="{8F5BF1DE-C469-4C3F-82B9-4F0A31AFB500}"/>
              </a:ext>
            </a:extLst>
          </p:cNvPr>
          <p:cNvPicPr>
            <a:picLocks noChangeAspect="1"/>
          </p:cNvPicPr>
          <p:nvPr/>
        </p:nvPicPr>
        <p:blipFill>
          <a:blip r:embed="rId5">
            <a:alphaModFix amt="58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6378" y="6341954"/>
            <a:ext cx="2124075" cy="404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46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7D843-4980-06C4-E999-4AB088DC76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5240" y="183864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400" b="1" dirty="0"/>
              <a:t>Thank you!</a:t>
            </a:r>
            <a:br>
              <a:rPr lang="en-US" sz="5400" b="1" dirty="0"/>
            </a:br>
            <a:br>
              <a:rPr lang="en-US" sz="5400" b="1" dirty="0"/>
            </a:br>
            <a:r>
              <a:rPr lang="en-US" sz="5400" b="1" dirty="0"/>
              <a:t>Please send questions to consep@monash.edu</a:t>
            </a:r>
            <a:endParaRPr lang="en-AU" sz="5400" b="1" dirty="0"/>
          </a:p>
        </p:txBody>
      </p:sp>
      <p:pic>
        <p:nvPicPr>
          <p:cNvPr id="4" name="Picture 3" descr="A colorful circular gauge with a needle&#10;&#10;Description automatically generated with medium confidence">
            <a:extLst>
              <a:ext uri="{FF2B5EF4-FFF2-40B4-BE49-F238E27FC236}">
                <a16:creationId xmlns:a16="http://schemas.microsoft.com/office/drawing/2014/main" id="{750CCB1B-6661-F96D-A57D-EA3B3341325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0">
            <a:off x="9283427" y="-3182394"/>
            <a:ext cx="6005830" cy="5987415"/>
          </a:xfrm>
          <a:prstGeom prst="rect">
            <a:avLst/>
          </a:prstGeom>
        </p:spPr>
      </p:pic>
      <p:pic>
        <p:nvPicPr>
          <p:cNvPr id="5" name="Graphic 5">
            <a:extLst>
              <a:ext uri="{FF2B5EF4-FFF2-40B4-BE49-F238E27FC236}">
                <a16:creationId xmlns:a16="http://schemas.microsoft.com/office/drawing/2014/main" id="{08C42B55-529C-AFEF-2580-B5688AA2BA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11956" y="347821"/>
            <a:ext cx="2124075" cy="404495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09D5079B-1E3F-B1DA-A657-68A19D657A1D}"/>
              </a:ext>
            </a:extLst>
          </p:cNvPr>
          <p:cNvGrpSpPr/>
          <p:nvPr/>
        </p:nvGrpSpPr>
        <p:grpSpPr>
          <a:xfrm>
            <a:off x="0" y="5531484"/>
            <a:ext cx="12191999" cy="1326516"/>
            <a:chOff x="0" y="5531484"/>
            <a:chExt cx="12191999" cy="1326516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37B7DC75-CDEB-06A1-9A8E-01CEA56C872A}"/>
                </a:ext>
              </a:extLst>
            </p:cNvPr>
            <p:cNvSpPr/>
            <p:nvPr/>
          </p:nvSpPr>
          <p:spPr>
            <a:xfrm>
              <a:off x="997742" y="5531485"/>
              <a:ext cx="11194257" cy="1326515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6" name="Picture 5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3932FD5-E0ED-9633-53E2-416567F74DB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41" t="25226" r="65302" b="26220"/>
            <a:stretch/>
          </p:blipFill>
          <p:spPr>
            <a:xfrm>
              <a:off x="993962" y="5667566"/>
              <a:ext cx="3933450" cy="1139127"/>
            </a:xfrm>
            <a:prstGeom prst="rect">
              <a:avLst/>
            </a:prstGeom>
          </p:spPr>
        </p:pic>
        <p:pic>
          <p:nvPicPr>
            <p:cNvPr id="9" name="Picture 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D1778FC-CA6E-53E2-6E16-B807D14D558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6785"/>
            <a:stretch/>
          </p:blipFill>
          <p:spPr>
            <a:xfrm flipH="1">
              <a:off x="0" y="5531485"/>
              <a:ext cx="997743" cy="1326515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83158BB-FB27-8F1D-2CEE-DD369966BE78}"/>
                </a:ext>
              </a:extLst>
            </p:cNvPr>
            <p:cNvSpPr/>
            <p:nvPr/>
          </p:nvSpPr>
          <p:spPr>
            <a:xfrm>
              <a:off x="498871" y="5531484"/>
              <a:ext cx="498872" cy="889159"/>
            </a:xfrm>
            <a:prstGeom prst="rect">
              <a:avLst/>
            </a:prstGeom>
            <a:solidFill>
              <a:srgbClr val="1E439B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dirty="0"/>
            </a:p>
          </p:txBody>
        </p:sp>
        <p:pic>
          <p:nvPicPr>
            <p:cNvPr id="14" name="Picture 13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7DE3D0F6-E00E-0B0C-E8DA-E77B9AA2851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728" t="24713" r="27926" b="28558"/>
            <a:stretch/>
          </p:blipFill>
          <p:spPr>
            <a:xfrm>
              <a:off x="6730312" y="5788626"/>
              <a:ext cx="2157957" cy="1021380"/>
            </a:xfrm>
            <a:prstGeom prst="rect">
              <a:avLst/>
            </a:prstGeom>
          </p:spPr>
        </p:pic>
        <p:pic>
          <p:nvPicPr>
            <p:cNvPr id="17" name="Picture 16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598D545A-48AC-098A-5DAA-D1DE983C782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875" t="31851" r="47909" b="34610"/>
            <a:stretch/>
          </p:blipFill>
          <p:spPr>
            <a:xfrm>
              <a:off x="4738332" y="5890450"/>
              <a:ext cx="1813816" cy="659071"/>
            </a:xfrm>
            <a:prstGeom prst="rect">
              <a:avLst/>
            </a:prstGeom>
          </p:spPr>
        </p:pic>
        <p:pic>
          <p:nvPicPr>
            <p:cNvPr id="19" name="Picture 18" descr="A blue background with white text&#10;&#10;Description automatically generated">
              <a:extLst>
                <a:ext uri="{FF2B5EF4-FFF2-40B4-BE49-F238E27FC236}">
                  <a16:creationId xmlns:a16="http://schemas.microsoft.com/office/drawing/2014/main" id="{C6786248-F8DC-5995-95DA-15DEDA31AA4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5961" t="29482" r="6595" b="35398"/>
            <a:stretch/>
          </p:blipFill>
          <p:spPr>
            <a:xfrm>
              <a:off x="9093381" y="5788626"/>
              <a:ext cx="2331718" cy="82479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53507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11862</TotalTime>
  <Words>543</Words>
  <Application>Microsoft Office PowerPoint</Application>
  <PresentationFormat>Widescreen</PresentationFormat>
  <Paragraphs>95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Primary aldosteronism  (also known as Conn Syndrome)</vt:lpstr>
      <vt:lpstr>Primary aldosteronism</vt:lpstr>
      <vt:lpstr>Primary aldosteronism is common</vt:lpstr>
      <vt:lpstr>Primary aldosteronism is under-diagnosed</vt:lpstr>
      <vt:lpstr>Primary aldosteronism is easy to detect</vt:lpstr>
      <vt:lpstr>PowerPoint Presentation</vt:lpstr>
      <vt:lpstr>Thank you!  Please send questions to consep@monash.edu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Linghan Jia</dc:creator>
  <cp:lastModifiedBy>Jun Yang</cp:lastModifiedBy>
  <cp:revision>61</cp:revision>
  <dcterms:created xsi:type="dcterms:W3CDTF">2024-01-08T23:04:18Z</dcterms:created>
  <dcterms:modified xsi:type="dcterms:W3CDTF">2024-04-16T12:38:27Z</dcterms:modified>
</cp:coreProperties>
</file>